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77" r:id="rId3"/>
  </p:sldMasterIdLst>
  <p:notesMasterIdLst>
    <p:notesMasterId r:id="rId21"/>
  </p:notesMasterIdLst>
  <p:sldIdLst>
    <p:sldId id="286" r:id="rId4"/>
    <p:sldId id="287" r:id="rId5"/>
    <p:sldId id="304" r:id="rId6"/>
    <p:sldId id="305" r:id="rId7"/>
    <p:sldId id="309" r:id="rId8"/>
    <p:sldId id="311" r:id="rId9"/>
    <p:sldId id="308" r:id="rId10"/>
    <p:sldId id="303" r:id="rId11"/>
    <p:sldId id="306" r:id="rId12"/>
    <p:sldId id="312" r:id="rId13"/>
    <p:sldId id="313" r:id="rId14"/>
    <p:sldId id="290" r:id="rId15"/>
    <p:sldId id="307" r:id="rId16"/>
    <p:sldId id="295" r:id="rId17"/>
    <p:sldId id="310" r:id="rId18"/>
    <p:sldId id="302" r:id="rId19"/>
    <p:sldId id="314" r:id="rId20"/>
  </p:sldIdLst>
  <p:sldSz cx="12192000" cy="6858000"/>
  <p:notesSz cx="6858000" cy="9144000"/>
  <p:embeddedFontLst>
    <p:embeddedFont>
      <p:font typeface="Inter Bold" panose="020B0604020202020204" charset="0"/>
      <p:regular r:id="rId22"/>
    </p:embeddedFont>
    <p:embeddedFont>
      <p:font typeface="Open Sans" panose="020B0606030504020204" pitchFamily="34" charset="0"/>
      <p:regular r:id="rId23"/>
      <p:bold r:id="rId24"/>
      <p:italic r:id="rId25"/>
      <p:boldItalic r:id="rId26"/>
    </p:embeddedFont>
    <p:embeddedFont>
      <p:font typeface="sora bold" panose="020B0604020202020204" charset="0"/>
      <p:bold r:id="rId27"/>
    </p:embeddedFont>
    <p:embeddedFont>
      <p:font typeface="sora regular"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2FF"/>
    <a:srgbClr val="4B5C24"/>
    <a:srgbClr val="FFFFFF"/>
    <a:srgbClr val="7D82BE"/>
    <a:srgbClr val="D79600"/>
    <a:srgbClr val="2D3C23"/>
    <a:srgbClr val="FF7D46"/>
    <a:srgbClr val="7E81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07" d="100"/>
          <a:sy n="107" d="100"/>
        </p:scale>
        <p:origin x="75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3926D-EF0E-410D-AA08-F45874FFDE47}" type="datetimeFigureOut">
              <a:rPr lang="lv-LV" smtClean="0"/>
              <a:t>24.02.2025</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6CC1A-0A87-465F-B063-56EC3D32C5E8}" type="slidenum">
              <a:rPr lang="lv-LV" smtClean="0"/>
              <a:t>‹#›</a:t>
            </a:fld>
            <a:endParaRPr lang="lv-LV"/>
          </a:p>
        </p:txBody>
      </p:sp>
    </p:spTree>
    <p:extLst>
      <p:ext uri="{BB962C8B-B14F-4D97-AF65-F5344CB8AC3E}">
        <p14:creationId xmlns:p14="http://schemas.microsoft.com/office/powerpoint/2010/main" val="2380637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7686CC1A-0A87-465F-B063-56EC3D32C5E8}" type="slidenum">
              <a:rPr lang="lv-LV" smtClean="0"/>
              <a:t>4</a:t>
            </a:fld>
            <a:endParaRPr lang="lv-LV"/>
          </a:p>
        </p:txBody>
      </p:sp>
    </p:spTree>
    <p:extLst>
      <p:ext uri="{BB962C8B-B14F-4D97-AF65-F5344CB8AC3E}">
        <p14:creationId xmlns:p14="http://schemas.microsoft.com/office/powerpoint/2010/main" val="2123792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7686CC1A-0A87-465F-B063-56EC3D32C5E8}" type="slidenum">
              <a:rPr lang="lv-LV" smtClean="0"/>
              <a:t>7</a:t>
            </a:fld>
            <a:endParaRPr lang="lv-LV"/>
          </a:p>
        </p:txBody>
      </p:sp>
    </p:spTree>
    <p:extLst>
      <p:ext uri="{BB962C8B-B14F-4D97-AF65-F5344CB8AC3E}">
        <p14:creationId xmlns:p14="http://schemas.microsoft.com/office/powerpoint/2010/main" val="2980138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7686CC1A-0A87-465F-B063-56EC3D32C5E8}" type="slidenum">
              <a:rPr lang="lv-LV" smtClean="0"/>
              <a:t>8</a:t>
            </a:fld>
            <a:endParaRPr lang="lv-LV"/>
          </a:p>
        </p:txBody>
      </p:sp>
    </p:spTree>
    <p:extLst>
      <p:ext uri="{BB962C8B-B14F-4D97-AF65-F5344CB8AC3E}">
        <p14:creationId xmlns:p14="http://schemas.microsoft.com/office/powerpoint/2010/main" val="2833569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7686CC1A-0A87-465F-B063-56EC3D32C5E8}" type="slidenum">
              <a:rPr lang="lv-LV" smtClean="0"/>
              <a:t>15</a:t>
            </a:fld>
            <a:endParaRPr lang="lv-LV"/>
          </a:p>
        </p:txBody>
      </p:sp>
    </p:spTree>
    <p:extLst>
      <p:ext uri="{BB962C8B-B14F-4D97-AF65-F5344CB8AC3E}">
        <p14:creationId xmlns:p14="http://schemas.microsoft.com/office/powerpoint/2010/main" val="3678580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E87DDBF-BACA-B79E-5D82-61B54613B5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7581" y="2286000"/>
            <a:ext cx="5176837" cy="1854769"/>
          </a:xfrm>
          <a:prstGeom prst="rect">
            <a:avLst/>
          </a:prstGeom>
        </p:spPr>
      </p:pic>
    </p:spTree>
    <p:extLst>
      <p:ext uri="{BB962C8B-B14F-4D97-AF65-F5344CB8AC3E}">
        <p14:creationId xmlns:p14="http://schemas.microsoft.com/office/powerpoint/2010/main" val="2438118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10">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11" name="Rectangle 10">
            <a:extLst>
              <a:ext uri="{FF2B5EF4-FFF2-40B4-BE49-F238E27FC236}">
                <a16:creationId xmlns:a16="http://schemas.microsoft.com/office/drawing/2014/main" id="{B7F8509A-794E-A56C-1FB9-57500EBB3811}"/>
              </a:ext>
            </a:extLst>
          </p:cNvPr>
          <p:cNvSpPr/>
          <p:nvPr userDrawn="1"/>
        </p:nvSpPr>
        <p:spPr>
          <a:xfrm>
            <a:off x="0" y="0"/>
            <a:ext cx="5839560" cy="23519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3" name="Rectangle 12">
            <a:extLst>
              <a:ext uri="{FF2B5EF4-FFF2-40B4-BE49-F238E27FC236}">
                <a16:creationId xmlns:a16="http://schemas.microsoft.com/office/drawing/2014/main" id="{B9AA3B55-54A5-8B18-0B0F-05ADA6FB3CEA}"/>
              </a:ext>
            </a:extLst>
          </p:cNvPr>
          <p:cNvSpPr/>
          <p:nvPr userDrawn="1"/>
        </p:nvSpPr>
        <p:spPr>
          <a:xfrm>
            <a:off x="0" y="2351942"/>
            <a:ext cx="5839560" cy="4506058"/>
          </a:xfrm>
          <a:prstGeom prst="rect">
            <a:avLst/>
          </a:prstGeom>
          <a:solidFill>
            <a:srgbClr val="2D3C2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4" name="Text Placeholder 8">
            <a:extLst>
              <a:ext uri="{FF2B5EF4-FFF2-40B4-BE49-F238E27FC236}">
                <a16:creationId xmlns:a16="http://schemas.microsoft.com/office/drawing/2014/main" id="{782ED2C4-0A41-9675-4AD9-0F1915B61064}"/>
              </a:ext>
            </a:extLst>
          </p:cNvPr>
          <p:cNvSpPr>
            <a:spLocks noGrp="1"/>
          </p:cNvSpPr>
          <p:nvPr>
            <p:ph type="body" sz="quarter" idx="10" hasCustomPrompt="1"/>
          </p:nvPr>
        </p:nvSpPr>
        <p:spPr>
          <a:xfrm>
            <a:off x="8488972" y="2833088"/>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a:t>
            </a:r>
            <a:r>
              <a:rPr lang="en-US" dirty="0" err="1"/>
              <a:t>fakts</a:t>
            </a:r>
            <a:r>
              <a:rPr lang="en-US" dirty="0"/>
              <a:t>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15" name="Text Placeholder 8">
            <a:extLst>
              <a:ext uri="{FF2B5EF4-FFF2-40B4-BE49-F238E27FC236}">
                <a16:creationId xmlns:a16="http://schemas.microsoft.com/office/drawing/2014/main" id="{EB9936DB-1DDC-E47D-29E4-AB2142B04166}"/>
              </a:ext>
            </a:extLst>
          </p:cNvPr>
          <p:cNvSpPr>
            <a:spLocks noGrp="1"/>
          </p:cNvSpPr>
          <p:nvPr>
            <p:ph type="body" sz="quarter" idx="11" hasCustomPrompt="1"/>
          </p:nvPr>
        </p:nvSpPr>
        <p:spPr>
          <a:xfrm>
            <a:off x="8488972" y="4567852"/>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fa</a:t>
            </a:r>
            <a:r>
              <a:rPr lang="lv-LV" dirty="0"/>
              <a:t>ccg</a:t>
            </a:r>
            <a:r>
              <a:rPr lang="en-US" dirty="0"/>
              <a:t>kts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21" name="Text Placeholder 20">
            <a:extLst>
              <a:ext uri="{FF2B5EF4-FFF2-40B4-BE49-F238E27FC236}">
                <a16:creationId xmlns:a16="http://schemas.microsoft.com/office/drawing/2014/main" id="{BA2112BD-83FF-43E8-C110-E6965FA222DB}"/>
              </a:ext>
            </a:extLst>
          </p:cNvPr>
          <p:cNvSpPr>
            <a:spLocks noGrp="1"/>
          </p:cNvSpPr>
          <p:nvPr>
            <p:ph type="body" sz="quarter" idx="12" hasCustomPrompt="1"/>
          </p:nvPr>
        </p:nvSpPr>
        <p:spPr>
          <a:xfrm>
            <a:off x="133350" y="463550"/>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2" name="Text Placeholder 20">
            <a:extLst>
              <a:ext uri="{FF2B5EF4-FFF2-40B4-BE49-F238E27FC236}">
                <a16:creationId xmlns:a16="http://schemas.microsoft.com/office/drawing/2014/main" id="{90B769DD-E647-E3B9-985E-4AA75106A53A}"/>
              </a:ext>
            </a:extLst>
          </p:cNvPr>
          <p:cNvSpPr>
            <a:spLocks noGrp="1"/>
          </p:cNvSpPr>
          <p:nvPr>
            <p:ph type="body" sz="quarter" idx="13" hasCustomPrompt="1"/>
          </p:nvPr>
        </p:nvSpPr>
        <p:spPr>
          <a:xfrm>
            <a:off x="133350" y="2819774"/>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3" name="Text Placeholder 20">
            <a:extLst>
              <a:ext uri="{FF2B5EF4-FFF2-40B4-BE49-F238E27FC236}">
                <a16:creationId xmlns:a16="http://schemas.microsoft.com/office/drawing/2014/main" id="{78440287-655E-EDB9-8A37-EF59CEE571D9}"/>
              </a:ext>
            </a:extLst>
          </p:cNvPr>
          <p:cNvSpPr>
            <a:spLocks noGrp="1"/>
          </p:cNvSpPr>
          <p:nvPr>
            <p:ph type="body" sz="quarter" idx="14" hasCustomPrompt="1"/>
          </p:nvPr>
        </p:nvSpPr>
        <p:spPr>
          <a:xfrm>
            <a:off x="2451100" y="463550"/>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24" name="Text Placeholder 20">
            <a:extLst>
              <a:ext uri="{FF2B5EF4-FFF2-40B4-BE49-F238E27FC236}">
                <a16:creationId xmlns:a16="http://schemas.microsoft.com/office/drawing/2014/main" id="{E7927F92-C20B-D213-0A06-B9AE9EBC473B}"/>
              </a:ext>
            </a:extLst>
          </p:cNvPr>
          <p:cNvSpPr>
            <a:spLocks noGrp="1"/>
          </p:cNvSpPr>
          <p:nvPr>
            <p:ph type="body" sz="quarter" idx="15" hasCustomPrompt="1"/>
          </p:nvPr>
        </p:nvSpPr>
        <p:spPr>
          <a:xfrm>
            <a:off x="2451100" y="2819774"/>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Tree>
    <p:extLst>
      <p:ext uri="{BB962C8B-B14F-4D97-AF65-F5344CB8AC3E}">
        <p14:creationId xmlns:p14="http://schemas.microsoft.com/office/powerpoint/2010/main" val="3298726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1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3884538"/>
            <a:ext cx="5197721" cy="2407308"/>
          </a:xfrm>
        </p:spPr>
        <p:txBody>
          <a:bodyPr tIns="144000" anchor="b">
            <a:spAutoFit/>
          </a:bodyPr>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3417231"/>
            <a:ext cx="5197721" cy="467307"/>
          </a:xfrm>
        </p:spPr>
        <p:txBody>
          <a:bodyPr anchor="b">
            <a:spAutoFit/>
          </a:bodyPr>
          <a:lstStyle>
            <a:lvl1pPr marL="0" indent="0" algn="l">
              <a:lnSpc>
                <a:spcPct val="138000"/>
              </a:lnSpc>
              <a:buNone/>
              <a:defRPr sz="24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Apakšvirsraksts</a:t>
            </a:r>
            <a:endParaRPr lang="en-US" dirty="0"/>
          </a:p>
        </p:txBody>
      </p:sp>
    </p:spTree>
    <p:extLst>
      <p:ext uri="{BB962C8B-B14F-4D97-AF65-F5344CB8AC3E}">
        <p14:creationId xmlns:p14="http://schemas.microsoft.com/office/powerpoint/2010/main" val="4124929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12">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3" name="Text Placeholder 8">
            <a:extLst>
              <a:ext uri="{FF2B5EF4-FFF2-40B4-BE49-F238E27FC236}">
                <a16:creationId xmlns:a16="http://schemas.microsoft.com/office/drawing/2014/main" id="{E01EAF01-FDF5-B74E-D503-147DED0BCF06}"/>
              </a:ext>
            </a:extLst>
          </p:cNvPr>
          <p:cNvSpPr>
            <a:spLocks noGrp="1"/>
          </p:cNvSpPr>
          <p:nvPr>
            <p:ph type="body" sz="quarter" idx="12" hasCustomPrompt="1"/>
          </p:nvPr>
        </p:nvSpPr>
        <p:spPr>
          <a:xfrm>
            <a:off x="6352442"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6" name="Chart Placeholder 5">
            <a:extLst>
              <a:ext uri="{FF2B5EF4-FFF2-40B4-BE49-F238E27FC236}">
                <a16:creationId xmlns:a16="http://schemas.microsoft.com/office/drawing/2014/main" id="{F58CAEBA-0A0A-9D66-9646-6B027D17925A}"/>
              </a:ext>
            </a:extLst>
          </p:cNvPr>
          <p:cNvSpPr>
            <a:spLocks noGrp="1"/>
          </p:cNvSpPr>
          <p:nvPr>
            <p:ph type="chart" sz="quarter" idx="13" hasCustomPrompt="1"/>
          </p:nvPr>
        </p:nvSpPr>
        <p:spPr>
          <a:xfrm>
            <a:off x="395288" y="1349619"/>
            <a:ext cx="5700712" cy="4564867"/>
          </a:xfrm>
        </p:spPr>
        <p:txBody>
          <a:bodyPr anchor="ctr"/>
          <a:lstStyle>
            <a:lvl1pPr marL="0" indent="0" algn="ctr">
              <a:buNone/>
              <a:defRPr sz="1200"/>
            </a:lvl1pPr>
          </a:lstStyle>
          <a:p>
            <a:r>
              <a:rPr lang="lv-LV" dirty="0"/>
              <a:t> </a:t>
            </a:r>
            <a:endParaRPr lang="en-US" dirty="0"/>
          </a:p>
        </p:txBody>
      </p:sp>
      <p:sp>
        <p:nvSpPr>
          <p:cNvPr id="7" name="Chart Placeholder 5">
            <a:extLst>
              <a:ext uri="{FF2B5EF4-FFF2-40B4-BE49-F238E27FC236}">
                <a16:creationId xmlns:a16="http://schemas.microsoft.com/office/drawing/2014/main" id="{312FEDAB-645E-FF8A-6AC1-F047E46458BF}"/>
              </a:ext>
            </a:extLst>
          </p:cNvPr>
          <p:cNvSpPr>
            <a:spLocks noGrp="1"/>
          </p:cNvSpPr>
          <p:nvPr>
            <p:ph type="chart" sz="quarter" idx="14" hasCustomPrompt="1"/>
          </p:nvPr>
        </p:nvSpPr>
        <p:spPr>
          <a:xfrm>
            <a:off x="6100946" y="1349619"/>
            <a:ext cx="5700712" cy="4564867"/>
          </a:xfrm>
        </p:spPr>
        <p:txBody>
          <a:bodyPr anchor="ctr"/>
          <a:lstStyle>
            <a:lvl1pPr marL="0" indent="0" algn="ctr">
              <a:buNone/>
              <a:defRPr sz="1200"/>
            </a:lvl1pPr>
          </a:lstStyle>
          <a:p>
            <a:r>
              <a:rPr lang="lv-LV" dirty="0"/>
              <a:t> </a:t>
            </a:r>
            <a:endParaRPr lang="en-US" dirty="0"/>
          </a:p>
        </p:txBody>
      </p:sp>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410797"/>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Tree>
    <p:extLst>
      <p:ext uri="{BB962C8B-B14F-4D97-AF65-F5344CB8AC3E}">
        <p14:creationId xmlns:p14="http://schemas.microsoft.com/office/powerpoint/2010/main" val="86556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13">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040315" y="3883474"/>
            <a:ext cx="5528894" cy="1484234"/>
          </a:xfrm>
        </p:spPr>
        <p:txBody>
          <a:bodyPr wrap="square" tIns="144000" anchor="b">
            <a:spAutoFit/>
          </a:bodyPr>
          <a:lstStyle>
            <a:lvl1pPr marL="0" indent="0" algn="r">
              <a:lnSpc>
                <a:spcPct val="100000"/>
              </a:lnSpc>
              <a:buNone/>
              <a:defRPr sz="29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Kontakti</a:t>
            </a:r>
            <a:r>
              <a:rPr lang="en-US" dirty="0"/>
              <a:t> </a:t>
            </a:r>
            <a:r>
              <a:rPr lang="en-US" dirty="0" err="1"/>
              <a:t>prezentācijas</a:t>
            </a:r>
            <a:r>
              <a:rPr lang="en-US" dirty="0"/>
              <a:t> </a:t>
            </a:r>
            <a:r>
              <a:rPr lang="en-US" dirty="0" err="1"/>
              <a:t>beigās</a:t>
            </a:r>
            <a:br>
              <a:rPr lang="lv-LV" dirty="0"/>
            </a:br>
            <a:r>
              <a:rPr lang="en-US" dirty="0" err="1"/>
              <a:t>vai</a:t>
            </a:r>
            <a:r>
              <a:rPr lang="en-US" dirty="0"/>
              <a:t> </a:t>
            </a:r>
            <a:r>
              <a:rPr lang="en-US" dirty="0" err="1"/>
              <a:t>kāds</a:t>
            </a:r>
            <a:r>
              <a:rPr lang="en-US" dirty="0"/>
              <a:t> </a:t>
            </a:r>
            <a:r>
              <a:rPr lang="en-US" dirty="0" err="1"/>
              <a:t>cits</a:t>
            </a:r>
            <a:r>
              <a:rPr lang="en-US" dirty="0"/>
              <a:t> </a:t>
            </a:r>
            <a:r>
              <a:rPr lang="en-US" dirty="0" err="1"/>
              <a:t>svarīgs</a:t>
            </a:r>
            <a:r>
              <a:rPr lang="en-US" dirty="0"/>
              <a:t> info,</a:t>
            </a:r>
            <a:br>
              <a:rPr lang="lv-LV" dirty="0"/>
            </a:br>
            <a:r>
              <a:rPr lang="en-US" dirty="0" err="1"/>
              <a:t>kurš</a:t>
            </a:r>
            <a:r>
              <a:rPr lang="en-US" dirty="0"/>
              <a:t> </a:t>
            </a:r>
            <a:r>
              <a:rPr lang="en-US" dirty="0" err="1"/>
              <a:t>jāieliek</a:t>
            </a:r>
            <a:r>
              <a:rPr lang="en-US" dirty="0"/>
              <a:t> </a:t>
            </a:r>
            <a:r>
              <a:rPr lang="en-US" dirty="0" err="1"/>
              <a:t>nobeigumā</a:t>
            </a:r>
            <a:r>
              <a:rPr lang="en-US" dirty="0"/>
              <a:t>.</a:t>
            </a:r>
          </a:p>
        </p:txBody>
      </p:sp>
      <p:sp>
        <p:nvSpPr>
          <p:cNvPr id="3" name="Text Placeholder 8">
            <a:extLst>
              <a:ext uri="{FF2B5EF4-FFF2-40B4-BE49-F238E27FC236}">
                <a16:creationId xmlns:a16="http://schemas.microsoft.com/office/drawing/2014/main" id="{C733D3F8-E609-25D1-49CA-60B1CD88F902}"/>
              </a:ext>
            </a:extLst>
          </p:cNvPr>
          <p:cNvSpPr>
            <a:spLocks noGrp="1"/>
          </p:cNvSpPr>
          <p:nvPr>
            <p:ph type="body" sz="quarter" idx="12" hasCustomPrompt="1"/>
          </p:nvPr>
        </p:nvSpPr>
        <p:spPr>
          <a:xfrm>
            <a:off x="6040314" y="5886450"/>
            <a:ext cx="5528894" cy="433020"/>
          </a:xfrm>
        </p:spPr>
        <p:txBody>
          <a:bodyPr anchor="b">
            <a:noAutofit/>
          </a:bodyPr>
          <a:lstStyle>
            <a:lvl1pPr marL="0" indent="0" algn="r">
              <a:buNone/>
              <a:defRPr sz="2800">
                <a:latin typeface="+mj-lt"/>
              </a:defRPr>
            </a:lvl1pPr>
          </a:lstStyle>
          <a:p>
            <a:pPr lvl="0"/>
            <a:r>
              <a:rPr lang="lv-LV" dirty="0"/>
              <a:t>00.00.00.</a:t>
            </a:r>
            <a:endParaRPr lang="en-US" dirty="0"/>
          </a:p>
        </p:txBody>
      </p:sp>
      <p:pic>
        <p:nvPicPr>
          <p:cNvPr id="5" name="Graphic 4">
            <a:extLst>
              <a:ext uri="{FF2B5EF4-FFF2-40B4-BE49-F238E27FC236}">
                <a16:creationId xmlns:a16="http://schemas.microsoft.com/office/drawing/2014/main" id="{4AFC22B4-6475-5F28-63FA-04DA9D8DCC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913" y="624255"/>
            <a:ext cx="4955974" cy="1775638"/>
          </a:xfrm>
          <a:prstGeom prst="rect">
            <a:avLst/>
          </a:prstGeom>
        </p:spPr>
      </p:pic>
    </p:spTree>
    <p:extLst>
      <p:ext uri="{BB962C8B-B14F-4D97-AF65-F5344CB8AC3E}">
        <p14:creationId xmlns:p14="http://schemas.microsoft.com/office/powerpoint/2010/main" val="2132515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049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E87DDBF-BACA-B79E-5D82-61B54613B5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7581" y="2286000"/>
            <a:ext cx="5176837" cy="1854769"/>
          </a:xfrm>
          <a:prstGeom prst="rect">
            <a:avLst/>
          </a:prstGeom>
        </p:spPr>
      </p:pic>
    </p:spTree>
    <p:extLst>
      <p:ext uri="{BB962C8B-B14F-4D97-AF65-F5344CB8AC3E}">
        <p14:creationId xmlns:p14="http://schemas.microsoft.com/office/powerpoint/2010/main" val="930722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92163"/>
            <a:ext cx="9144000" cy="2636838"/>
          </a:xfrm>
        </p:spPr>
        <p:txBody>
          <a:bodyPr anchor="t">
            <a:noAutofit/>
          </a:bodyPr>
          <a:lstStyle>
            <a:lvl1pPr algn="l">
              <a:lnSpc>
                <a:spcPct val="82000"/>
              </a:lnSpc>
              <a:defRPr sz="66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487738"/>
            <a:ext cx="9144000" cy="1655762"/>
          </a:xfrm>
        </p:spPr>
        <p:txBody>
          <a:bodyPr>
            <a:noAutofit/>
          </a:bodyPr>
          <a:lstStyle>
            <a:lvl1pPr marL="0" indent="0" algn="l">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p:txBody>
      </p:sp>
      <p:pic>
        <p:nvPicPr>
          <p:cNvPr id="7" name="Graphic 6">
            <a:extLst>
              <a:ext uri="{FF2B5EF4-FFF2-40B4-BE49-F238E27FC236}">
                <a16:creationId xmlns:a16="http://schemas.microsoft.com/office/drawing/2014/main" id="{61EFCB0A-7097-2AC2-45F0-388800DE15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5976" y="5260798"/>
            <a:ext cx="2715907" cy="973061"/>
          </a:xfrm>
          <a:prstGeom prst="rect">
            <a:avLst/>
          </a:prstGeom>
        </p:spPr>
      </p:pic>
      <p:sp>
        <p:nvSpPr>
          <p:cNvPr id="9" name="Text Placeholder 8">
            <a:extLst>
              <a:ext uri="{FF2B5EF4-FFF2-40B4-BE49-F238E27FC236}">
                <a16:creationId xmlns:a16="http://schemas.microsoft.com/office/drawing/2014/main" id="{D29E50B4-B5CF-AE3C-1216-06C7FA71BF98}"/>
              </a:ext>
            </a:extLst>
          </p:cNvPr>
          <p:cNvSpPr>
            <a:spLocks noGrp="1"/>
          </p:cNvSpPr>
          <p:nvPr>
            <p:ph type="body" sz="quarter" idx="10" hasCustomPrompt="1"/>
          </p:nvPr>
        </p:nvSpPr>
        <p:spPr>
          <a:xfrm>
            <a:off x="641838" y="5956545"/>
            <a:ext cx="5467350" cy="343144"/>
          </a:xfrm>
        </p:spPr>
        <p:txBody>
          <a:bodyPr anchor="b">
            <a:noAutofit/>
          </a:bodyPr>
          <a:lstStyle>
            <a:lvl1pPr marL="0" indent="0">
              <a:buNone/>
              <a:defRPr sz="2000">
                <a:latin typeface="+mj-lt"/>
              </a:defRPr>
            </a:lvl1pPr>
          </a:lstStyle>
          <a:p>
            <a:pPr lvl="0"/>
            <a:r>
              <a:rPr lang="lv-LV" dirty="0"/>
              <a:t>00.00.00.</a:t>
            </a:r>
            <a:endParaRPr lang="en-US" dirty="0"/>
          </a:p>
        </p:txBody>
      </p:sp>
    </p:spTree>
    <p:extLst>
      <p:ext uri="{BB962C8B-B14F-4D97-AF65-F5344CB8AC3E}">
        <p14:creationId xmlns:p14="http://schemas.microsoft.com/office/powerpoint/2010/main" val="12030842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56995"/>
            <a:ext cx="6699739" cy="2370257"/>
          </a:xfrm>
        </p:spPr>
        <p:txBody>
          <a:bodyPr anchor="t">
            <a:noAutofit/>
          </a:bodyPr>
          <a:lstStyle>
            <a:lvl1pPr algn="l">
              <a:lnSpc>
                <a:spcPct val="82000"/>
              </a:lnSpc>
              <a:defRPr sz="52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127252"/>
            <a:ext cx="6699739" cy="1655762"/>
          </a:xfrm>
        </p:spPr>
        <p:txBody>
          <a:bodyPr>
            <a:noAutofit/>
          </a:bodyPr>
          <a:lstStyle>
            <a:lvl1pPr marL="0" indent="0" algn="l">
              <a:lnSpc>
                <a:spcPct val="70000"/>
              </a:lnSpc>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a:p>
            <a:r>
              <a:rPr lang="en-US" dirty="0"/>
              <a:t>17. </a:t>
            </a:r>
            <a:r>
              <a:rPr lang="en-US" dirty="0" err="1"/>
              <a:t>jūlijs</a:t>
            </a:r>
            <a:endParaRPr lang="en-US" dirty="0"/>
          </a:p>
        </p:txBody>
      </p:sp>
      <p:pic>
        <p:nvPicPr>
          <p:cNvPr id="5" name="Graphic 4">
            <a:extLst>
              <a:ext uri="{FF2B5EF4-FFF2-40B4-BE49-F238E27FC236}">
                <a16:creationId xmlns:a16="http://schemas.microsoft.com/office/drawing/2014/main" id="{EFF7FB88-5907-1FA6-75D3-A10E41E70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652456"/>
            <a:ext cx="1622181" cy="570298"/>
          </a:xfrm>
          <a:prstGeom prst="rect">
            <a:avLst/>
          </a:prstGeom>
        </p:spPr>
      </p:pic>
      <p:pic>
        <p:nvPicPr>
          <p:cNvPr id="8" name="Graphic 7">
            <a:extLst>
              <a:ext uri="{FF2B5EF4-FFF2-40B4-BE49-F238E27FC236}">
                <a16:creationId xmlns:a16="http://schemas.microsoft.com/office/drawing/2014/main" id="{91326599-63A0-F1E2-193F-0527D2980C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30139" y="650630"/>
            <a:ext cx="4661861" cy="6207369"/>
          </a:xfrm>
          <a:prstGeom prst="rect">
            <a:avLst/>
          </a:prstGeom>
        </p:spPr>
      </p:pic>
    </p:spTree>
    <p:extLst>
      <p:ext uri="{BB962C8B-B14F-4D97-AF65-F5344CB8AC3E}">
        <p14:creationId xmlns:p14="http://schemas.microsoft.com/office/powerpoint/2010/main" val="3899303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3975100"/>
            <a:ext cx="7905262" cy="1758950"/>
          </a:xfrm>
        </p:spPr>
        <p:txBody>
          <a:bodyPr anchor="t">
            <a:noAutofit/>
          </a:bodyPr>
          <a:lstStyle>
            <a:lvl1pPr algn="l">
              <a:lnSpc>
                <a:spcPct val="82000"/>
              </a:lnSpc>
              <a:defRPr sz="6000" spc="-150"/>
            </a:lvl1pPr>
          </a:lstStyle>
          <a:p>
            <a:r>
              <a:rPr lang="en-US" dirty="0" err="1"/>
              <a:t>STARPTĒMAS</a:t>
            </a:r>
            <a:br>
              <a:rPr lang="lv-LV" dirty="0"/>
            </a:b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5740400"/>
            <a:ext cx="7905262" cy="552450"/>
          </a:xfrm>
        </p:spPr>
        <p:txBody>
          <a:bodyPr anchor="b">
            <a:noAutofit/>
          </a:bodyPr>
          <a:lstStyle>
            <a:lvl1pPr marL="0" indent="0" algn="l">
              <a:buNone/>
              <a:defRPr sz="20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APAKŠNOSAUKUMS</a:t>
            </a:r>
            <a:endParaRPr lang="en-US" dirty="0"/>
          </a:p>
        </p:txBody>
      </p:sp>
      <p:pic>
        <p:nvPicPr>
          <p:cNvPr id="4" name="Graphic 3">
            <a:extLst>
              <a:ext uri="{FF2B5EF4-FFF2-40B4-BE49-F238E27FC236}">
                <a16:creationId xmlns:a16="http://schemas.microsoft.com/office/drawing/2014/main" id="{F6D4B29F-1DA6-EB4C-BA17-741DD975B9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39938" y="5269066"/>
            <a:ext cx="718606" cy="956840"/>
          </a:xfrm>
          <a:prstGeom prst="rect">
            <a:avLst/>
          </a:prstGeom>
        </p:spPr>
      </p:pic>
    </p:spTree>
    <p:extLst>
      <p:ext uri="{BB962C8B-B14F-4D97-AF65-F5344CB8AC3E}">
        <p14:creationId xmlns:p14="http://schemas.microsoft.com/office/powerpoint/2010/main" val="2279373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5">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4"/>
            <a:ext cx="5197721" cy="1669680"/>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67352"/>
            <a:ext cx="5197721" cy="3724494"/>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pic>
        <p:nvPicPr>
          <p:cNvPr id="4" name="Graphic 3">
            <a:extLst>
              <a:ext uri="{FF2B5EF4-FFF2-40B4-BE49-F238E27FC236}">
                <a16:creationId xmlns:a16="http://schemas.microsoft.com/office/drawing/2014/main" id="{B870B99D-0171-71B2-A19B-7B824718F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269066"/>
            <a:ext cx="718606" cy="956840"/>
          </a:xfrm>
          <a:prstGeom prst="rect">
            <a:avLst/>
          </a:prstGeom>
        </p:spPr>
      </p:pic>
    </p:spTree>
    <p:extLst>
      <p:ext uri="{BB962C8B-B14F-4D97-AF65-F5344CB8AC3E}">
        <p14:creationId xmlns:p14="http://schemas.microsoft.com/office/powerpoint/2010/main" val="196358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92163"/>
            <a:ext cx="9144000" cy="2636838"/>
          </a:xfrm>
        </p:spPr>
        <p:txBody>
          <a:bodyPr anchor="t">
            <a:noAutofit/>
          </a:bodyPr>
          <a:lstStyle>
            <a:lvl1pPr algn="l">
              <a:lnSpc>
                <a:spcPct val="82000"/>
              </a:lnSpc>
              <a:defRPr sz="66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487738"/>
            <a:ext cx="9144000" cy="1655762"/>
          </a:xfrm>
        </p:spPr>
        <p:txBody>
          <a:bodyPr>
            <a:noAutofit/>
          </a:bodyPr>
          <a:lstStyle>
            <a:lvl1pPr marL="0" indent="0" algn="l">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p:txBody>
      </p:sp>
      <p:pic>
        <p:nvPicPr>
          <p:cNvPr id="7" name="Graphic 6">
            <a:extLst>
              <a:ext uri="{FF2B5EF4-FFF2-40B4-BE49-F238E27FC236}">
                <a16:creationId xmlns:a16="http://schemas.microsoft.com/office/drawing/2014/main" id="{61EFCB0A-7097-2AC2-45F0-388800DE15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5976" y="5260798"/>
            <a:ext cx="2715907" cy="973061"/>
          </a:xfrm>
          <a:prstGeom prst="rect">
            <a:avLst/>
          </a:prstGeom>
        </p:spPr>
      </p:pic>
      <p:sp>
        <p:nvSpPr>
          <p:cNvPr id="9" name="Text Placeholder 8">
            <a:extLst>
              <a:ext uri="{FF2B5EF4-FFF2-40B4-BE49-F238E27FC236}">
                <a16:creationId xmlns:a16="http://schemas.microsoft.com/office/drawing/2014/main" id="{D29E50B4-B5CF-AE3C-1216-06C7FA71BF98}"/>
              </a:ext>
            </a:extLst>
          </p:cNvPr>
          <p:cNvSpPr>
            <a:spLocks noGrp="1"/>
          </p:cNvSpPr>
          <p:nvPr>
            <p:ph type="body" sz="quarter" idx="10" hasCustomPrompt="1"/>
          </p:nvPr>
        </p:nvSpPr>
        <p:spPr>
          <a:xfrm>
            <a:off x="641838" y="5956545"/>
            <a:ext cx="5467350" cy="343144"/>
          </a:xfrm>
        </p:spPr>
        <p:txBody>
          <a:bodyPr anchor="b">
            <a:noAutofit/>
          </a:bodyPr>
          <a:lstStyle>
            <a:lvl1pPr marL="0" indent="0">
              <a:buNone/>
              <a:defRPr sz="2000">
                <a:latin typeface="+mj-lt"/>
              </a:defRPr>
            </a:lvl1pPr>
          </a:lstStyle>
          <a:p>
            <a:pPr lvl="0"/>
            <a:r>
              <a:rPr lang="lv-LV" dirty="0"/>
              <a:t>00.00.00.</a:t>
            </a:r>
            <a:endParaRPr lang="en-US" dirty="0"/>
          </a:p>
        </p:txBody>
      </p:sp>
    </p:spTree>
    <p:extLst>
      <p:ext uri="{BB962C8B-B14F-4D97-AF65-F5344CB8AC3E}">
        <p14:creationId xmlns:p14="http://schemas.microsoft.com/office/powerpoint/2010/main" val="10053831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6">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27788"/>
            <a:ext cx="5197721" cy="376405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2527788"/>
            <a:ext cx="5197721" cy="3764058"/>
          </a:xfrm>
        </p:spPr>
        <p:txBody>
          <a:bodyPr anchor="b"/>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Tree>
    <p:extLst>
      <p:ext uri="{BB962C8B-B14F-4D97-AF65-F5344CB8AC3E}">
        <p14:creationId xmlns:p14="http://schemas.microsoft.com/office/powerpoint/2010/main" val="2776303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7">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633903"/>
            <a:ext cx="5197721" cy="558225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63724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8">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3520463"/>
            <a:ext cx="5197721"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641837" y="633903"/>
            <a:ext cx="5197721" cy="2703635"/>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066363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9">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9" y="3520463"/>
            <a:ext cx="2507396"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3332159" y="633903"/>
            <a:ext cx="2507399" cy="2703635"/>
          </a:xfrm>
        </p:spPr>
        <p:txBody>
          <a:bodyPr anchor="ctr"/>
          <a:lstStyle>
            <a:lvl1pPr marL="0" indent="0" algn="ctr">
              <a:buNone/>
              <a:defRPr sz="1800"/>
            </a:lvl1pPr>
          </a:lstStyle>
          <a:p>
            <a:r>
              <a:rPr lang="lv-LV" dirty="0"/>
              <a:t> </a:t>
            </a:r>
            <a:endParaRPr lang="en-US" dirty="0"/>
          </a:p>
        </p:txBody>
      </p:sp>
      <p:sp>
        <p:nvSpPr>
          <p:cNvPr id="8" name="Picture Placeholder 4">
            <a:extLst>
              <a:ext uri="{FF2B5EF4-FFF2-40B4-BE49-F238E27FC236}">
                <a16:creationId xmlns:a16="http://schemas.microsoft.com/office/drawing/2014/main" id="{0F5AD8B3-5A72-6434-A6D9-2787FBFEF85F}"/>
              </a:ext>
            </a:extLst>
          </p:cNvPr>
          <p:cNvSpPr>
            <a:spLocks noGrp="1"/>
          </p:cNvSpPr>
          <p:nvPr>
            <p:ph type="pic" sz="quarter" idx="14" hasCustomPrompt="1"/>
          </p:nvPr>
        </p:nvSpPr>
        <p:spPr>
          <a:xfrm>
            <a:off x="641835" y="633902"/>
            <a:ext cx="2507399" cy="2703635"/>
          </a:xfrm>
        </p:spPr>
        <p:txBody>
          <a:bodyPr anchor="ctr"/>
          <a:lstStyle>
            <a:lvl1pPr marL="0" indent="0" algn="ctr">
              <a:buNone/>
              <a:defRPr sz="1800"/>
            </a:lvl1pPr>
          </a:lstStyle>
          <a:p>
            <a:r>
              <a:rPr lang="lv-LV" dirty="0"/>
              <a:t> </a:t>
            </a:r>
            <a:endParaRPr lang="en-US" dirty="0"/>
          </a:p>
        </p:txBody>
      </p:sp>
      <p:sp>
        <p:nvSpPr>
          <p:cNvPr id="9" name="Picture Placeholder 4">
            <a:extLst>
              <a:ext uri="{FF2B5EF4-FFF2-40B4-BE49-F238E27FC236}">
                <a16:creationId xmlns:a16="http://schemas.microsoft.com/office/drawing/2014/main" id="{B1D02BB3-D75E-F3F9-C30E-9C470CB3A630}"/>
              </a:ext>
            </a:extLst>
          </p:cNvPr>
          <p:cNvSpPr>
            <a:spLocks noGrp="1"/>
          </p:cNvSpPr>
          <p:nvPr>
            <p:ph type="pic" sz="quarter" idx="15" hasCustomPrompt="1"/>
          </p:nvPr>
        </p:nvSpPr>
        <p:spPr>
          <a:xfrm>
            <a:off x="3332159" y="3520463"/>
            <a:ext cx="2507396" cy="269569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237978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10">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11" name="Rectangle 10">
            <a:extLst>
              <a:ext uri="{FF2B5EF4-FFF2-40B4-BE49-F238E27FC236}">
                <a16:creationId xmlns:a16="http://schemas.microsoft.com/office/drawing/2014/main" id="{B7F8509A-794E-A56C-1FB9-57500EBB3811}"/>
              </a:ext>
            </a:extLst>
          </p:cNvPr>
          <p:cNvSpPr/>
          <p:nvPr userDrawn="1"/>
        </p:nvSpPr>
        <p:spPr>
          <a:xfrm>
            <a:off x="0" y="0"/>
            <a:ext cx="5839560" cy="23519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3" name="Rectangle 12">
            <a:extLst>
              <a:ext uri="{FF2B5EF4-FFF2-40B4-BE49-F238E27FC236}">
                <a16:creationId xmlns:a16="http://schemas.microsoft.com/office/drawing/2014/main" id="{B9AA3B55-54A5-8B18-0B0F-05ADA6FB3CEA}"/>
              </a:ext>
            </a:extLst>
          </p:cNvPr>
          <p:cNvSpPr/>
          <p:nvPr userDrawn="1"/>
        </p:nvSpPr>
        <p:spPr>
          <a:xfrm>
            <a:off x="0" y="2351942"/>
            <a:ext cx="5839560" cy="4506058"/>
          </a:xfrm>
          <a:prstGeom prst="rect">
            <a:avLst/>
          </a:prstGeom>
          <a:solidFill>
            <a:srgbClr val="2D3C2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21" name="Text Placeholder 20">
            <a:extLst>
              <a:ext uri="{FF2B5EF4-FFF2-40B4-BE49-F238E27FC236}">
                <a16:creationId xmlns:a16="http://schemas.microsoft.com/office/drawing/2014/main" id="{BA2112BD-83FF-43E8-C110-E6965FA222DB}"/>
              </a:ext>
            </a:extLst>
          </p:cNvPr>
          <p:cNvSpPr>
            <a:spLocks noGrp="1"/>
          </p:cNvSpPr>
          <p:nvPr>
            <p:ph type="body" sz="quarter" idx="12" hasCustomPrompt="1"/>
          </p:nvPr>
        </p:nvSpPr>
        <p:spPr>
          <a:xfrm>
            <a:off x="133350" y="463550"/>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2" name="Text Placeholder 20">
            <a:extLst>
              <a:ext uri="{FF2B5EF4-FFF2-40B4-BE49-F238E27FC236}">
                <a16:creationId xmlns:a16="http://schemas.microsoft.com/office/drawing/2014/main" id="{90B769DD-E647-E3B9-985E-4AA75106A53A}"/>
              </a:ext>
            </a:extLst>
          </p:cNvPr>
          <p:cNvSpPr>
            <a:spLocks noGrp="1"/>
          </p:cNvSpPr>
          <p:nvPr>
            <p:ph type="body" sz="quarter" idx="13" hasCustomPrompt="1"/>
          </p:nvPr>
        </p:nvSpPr>
        <p:spPr>
          <a:xfrm>
            <a:off x="133350" y="2819774"/>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3" name="Text Placeholder 20">
            <a:extLst>
              <a:ext uri="{FF2B5EF4-FFF2-40B4-BE49-F238E27FC236}">
                <a16:creationId xmlns:a16="http://schemas.microsoft.com/office/drawing/2014/main" id="{78440287-655E-EDB9-8A37-EF59CEE571D9}"/>
              </a:ext>
            </a:extLst>
          </p:cNvPr>
          <p:cNvSpPr>
            <a:spLocks noGrp="1"/>
          </p:cNvSpPr>
          <p:nvPr>
            <p:ph type="body" sz="quarter" idx="14" hasCustomPrompt="1"/>
          </p:nvPr>
        </p:nvSpPr>
        <p:spPr>
          <a:xfrm>
            <a:off x="2451100" y="463550"/>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24" name="Text Placeholder 20">
            <a:extLst>
              <a:ext uri="{FF2B5EF4-FFF2-40B4-BE49-F238E27FC236}">
                <a16:creationId xmlns:a16="http://schemas.microsoft.com/office/drawing/2014/main" id="{E7927F92-C20B-D213-0A06-B9AE9EBC473B}"/>
              </a:ext>
            </a:extLst>
          </p:cNvPr>
          <p:cNvSpPr>
            <a:spLocks noGrp="1"/>
          </p:cNvSpPr>
          <p:nvPr>
            <p:ph type="body" sz="quarter" idx="15" hasCustomPrompt="1"/>
          </p:nvPr>
        </p:nvSpPr>
        <p:spPr>
          <a:xfrm>
            <a:off x="2451100" y="2819774"/>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3" name="Text Placeholder 8">
            <a:extLst>
              <a:ext uri="{FF2B5EF4-FFF2-40B4-BE49-F238E27FC236}">
                <a16:creationId xmlns:a16="http://schemas.microsoft.com/office/drawing/2014/main" id="{D2045A0D-7A39-D62A-A180-D0BB7A44D812}"/>
              </a:ext>
            </a:extLst>
          </p:cNvPr>
          <p:cNvSpPr>
            <a:spLocks noGrp="1"/>
          </p:cNvSpPr>
          <p:nvPr>
            <p:ph type="body" sz="quarter" idx="10" hasCustomPrompt="1"/>
          </p:nvPr>
        </p:nvSpPr>
        <p:spPr>
          <a:xfrm>
            <a:off x="8488972" y="2833088"/>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a:t>
            </a:r>
            <a:r>
              <a:rPr lang="en-US" dirty="0" err="1"/>
              <a:t>fakts</a:t>
            </a:r>
            <a:r>
              <a:rPr lang="en-US" dirty="0"/>
              <a:t>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4" name="Text Placeholder 8">
            <a:extLst>
              <a:ext uri="{FF2B5EF4-FFF2-40B4-BE49-F238E27FC236}">
                <a16:creationId xmlns:a16="http://schemas.microsoft.com/office/drawing/2014/main" id="{9DDA1349-F8D6-F656-2712-FC86836E117B}"/>
              </a:ext>
            </a:extLst>
          </p:cNvPr>
          <p:cNvSpPr>
            <a:spLocks noGrp="1"/>
          </p:cNvSpPr>
          <p:nvPr>
            <p:ph type="body" sz="quarter" idx="11" hasCustomPrompt="1"/>
          </p:nvPr>
        </p:nvSpPr>
        <p:spPr>
          <a:xfrm>
            <a:off x="8488972" y="4567852"/>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fa</a:t>
            </a:r>
            <a:r>
              <a:rPr lang="lv-LV" dirty="0"/>
              <a:t>ccg</a:t>
            </a:r>
            <a:r>
              <a:rPr lang="en-US" dirty="0"/>
              <a:t>kts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Tree>
    <p:extLst>
      <p:ext uri="{BB962C8B-B14F-4D97-AF65-F5344CB8AC3E}">
        <p14:creationId xmlns:p14="http://schemas.microsoft.com/office/powerpoint/2010/main" val="42502980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1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3884538"/>
            <a:ext cx="5197721" cy="2407308"/>
          </a:xfrm>
        </p:spPr>
        <p:txBody>
          <a:bodyPr tIns="144000" anchor="b">
            <a:spAutoFit/>
          </a:bodyPr>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3417231"/>
            <a:ext cx="5197721" cy="467307"/>
          </a:xfrm>
        </p:spPr>
        <p:txBody>
          <a:bodyPr anchor="b">
            <a:spAutoFit/>
          </a:bodyPr>
          <a:lstStyle>
            <a:lvl1pPr marL="0" indent="0" algn="l">
              <a:lnSpc>
                <a:spcPct val="138000"/>
              </a:lnSpc>
              <a:buNone/>
              <a:defRPr sz="24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Apakšvirsraksts</a:t>
            </a:r>
            <a:endParaRPr lang="en-US" dirty="0"/>
          </a:p>
        </p:txBody>
      </p:sp>
    </p:spTree>
    <p:extLst>
      <p:ext uri="{BB962C8B-B14F-4D97-AF65-F5344CB8AC3E}">
        <p14:creationId xmlns:p14="http://schemas.microsoft.com/office/powerpoint/2010/main" val="3144753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chemeClr val="tx2"/>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3" name="Text Placeholder 8">
            <a:extLst>
              <a:ext uri="{FF2B5EF4-FFF2-40B4-BE49-F238E27FC236}">
                <a16:creationId xmlns:a16="http://schemas.microsoft.com/office/drawing/2014/main" id="{E01EAF01-FDF5-B74E-D503-147DED0BCF06}"/>
              </a:ext>
            </a:extLst>
          </p:cNvPr>
          <p:cNvSpPr>
            <a:spLocks noGrp="1"/>
          </p:cNvSpPr>
          <p:nvPr>
            <p:ph type="body" sz="quarter" idx="12" hasCustomPrompt="1"/>
          </p:nvPr>
        </p:nvSpPr>
        <p:spPr>
          <a:xfrm>
            <a:off x="6352442"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6" name="Chart Placeholder 5">
            <a:extLst>
              <a:ext uri="{FF2B5EF4-FFF2-40B4-BE49-F238E27FC236}">
                <a16:creationId xmlns:a16="http://schemas.microsoft.com/office/drawing/2014/main" id="{F58CAEBA-0A0A-9D66-9646-6B027D17925A}"/>
              </a:ext>
            </a:extLst>
          </p:cNvPr>
          <p:cNvSpPr>
            <a:spLocks noGrp="1"/>
          </p:cNvSpPr>
          <p:nvPr>
            <p:ph type="chart" sz="quarter" idx="13" hasCustomPrompt="1"/>
          </p:nvPr>
        </p:nvSpPr>
        <p:spPr>
          <a:xfrm>
            <a:off x="395288" y="1349619"/>
            <a:ext cx="5700712" cy="4564867"/>
          </a:xfrm>
        </p:spPr>
        <p:txBody>
          <a:bodyPr anchor="ctr"/>
          <a:lstStyle>
            <a:lvl1pPr marL="0" indent="0" algn="ctr">
              <a:buNone/>
              <a:defRPr sz="1200"/>
            </a:lvl1pPr>
          </a:lstStyle>
          <a:p>
            <a:r>
              <a:rPr lang="lv-LV" dirty="0"/>
              <a:t> </a:t>
            </a:r>
            <a:endParaRPr lang="en-US" dirty="0"/>
          </a:p>
        </p:txBody>
      </p:sp>
      <p:sp>
        <p:nvSpPr>
          <p:cNvPr id="7" name="Chart Placeholder 5">
            <a:extLst>
              <a:ext uri="{FF2B5EF4-FFF2-40B4-BE49-F238E27FC236}">
                <a16:creationId xmlns:a16="http://schemas.microsoft.com/office/drawing/2014/main" id="{312FEDAB-645E-FF8A-6AC1-F047E46458BF}"/>
              </a:ext>
            </a:extLst>
          </p:cNvPr>
          <p:cNvSpPr>
            <a:spLocks noGrp="1"/>
          </p:cNvSpPr>
          <p:nvPr>
            <p:ph type="chart" sz="quarter" idx="14" hasCustomPrompt="1"/>
          </p:nvPr>
        </p:nvSpPr>
        <p:spPr>
          <a:xfrm>
            <a:off x="6100946" y="1349619"/>
            <a:ext cx="5700712" cy="4564867"/>
          </a:xfrm>
        </p:spPr>
        <p:txBody>
          <a:bodyPr anchor="ctr"/>
          <a:lstStyle>
            <a:lvl1pPr marL="0" indent="0" algn="ctr">
              <a:buNone/>
              <a:defRPr sz="1200"/>
            </a:lvl1pPr>
          </a:lstStyle>
          <a:p>
            <a:r>
              <a:rPr lang="lv-LV" dirty="0"/>
              <a:t> </a:t>
            </a:r>
            <a:endParaRPr lang="en-US" dirty="0"/>
          </a:p>
        </p:txBody>
      </p:sp>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410797"/>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Tree>
    <p:extLst>
      <p:ext uri="{BB962C8B-B14F-4D97-AF65-F5344CB8AC3E}">
        <p14:creationId xmlns:p14="http://schemas.microsoft.com/office/powerpoint/2010/main" val="1154173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chemeClr val="tx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040315" y="3883474"/>
            <a:ext cx="5528894" cy="1484234"/>
          </a:xfrm>
        </p:spPr>
        <p:txBody>
          <a:bodyPr wrap="square" tIns="144000" anchor="b">
            <a:spAutoFit/>
          </a:bodyPr>
          <a:lstStyle>
            <a:lvl1pPr marL="0" indent="0" algn="r">
              <a:lnSpc>
                <a:spcPct val="100000"/>
              </a:lnSpc>
              <a:buNone/>
              <a:defRPr sz="29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Kontakti</a:t>
            </a:r>
            <a:r>
              <a:rPr lang="en-US" dirty="0"/>
              <a:t> </a:t>
            </a:r>
            <a:r>
              <a:rPr lang="en-US" dirty="0" err="1"/>
              <a:t>prezentācijas</a:t>
            </a:r>
            <a:r>
              <a:rPr lang="en-US" dirty="0"/>
              <a:t> </a:t>
            </a:r>
            <a:r>
              <a:rPr lang="en-US" dirty="0" err="1"/>
              <a:t>beigās</a:t>
            </a:r>
            <a:br>
              <a:rPr lang="lv-LV" dirty="0"/>
            </a:br>
            <a:r>
              <a:rPr lang="en-US" dirty="0" err="1"/>
              <a:t>vai</a:t>
            </a:r>
            <a:r>
              <a:rPr lang="en-US" dirty="0"/>
              <a:t> </a:t>
            </a:r>
            <a:r>
              <a:rPr lang="en-US" dirty="0" err="1"/>
              <a:t>kāds</a:t>
            </a:r>
            <a:r>
              <a:rPr lang="en-US" dirty="0"/>
              <a:t> </a:t>
            </a:r>
            <a:r>
              <a:rPr lang="en-US" dirty="0" err="1"/>
              <a:t>cits</a:t>
            </a:r>
            <a:r>
              <a:rPr lang="en-US" dirty="0"/>
              <a:t> </a:t>
            </a:r>
            <a:r>
              <a:rPr lang="en-US" dirty="0" err="1"/>
              <a:t>svarīgs</a:t>
            </a:r>
            <a:r>
              <a:rPr lang="en-US" dirty="0"/>
              <a:t> info,</a:t>
            </a:r>
            <a:br>
              <a:rPr lang="lv-LV" dirty="0"/>
            </a:br>
            <a:r>
              <a:rPr lang="en-US" dirty="0" err="1"/>
              <a:t>kurš</a:t>
            </a:r>
            <a:r>
              <a:rPr lang="en-US" dirty="0"/>
              <a:t> </a:t>
            </a:r>
            <a:r>
              <a:rPr lang="en-US" dirty="0" err="1"/>
              <a:t>jāieliek</a:t>
            </a:r>
            <a:r>
              <a:rPr lang="en-US" dirty="0"/>
              <a:t> </a:t>
            </a:r>
            <a:r>
              <a:rPr lang="en-US" dirty="0" err="1"/>
              <a:t>nobeigumā</a:t>
            </a:r>
            <a:r>
              <a:rPr lang="en-US" dirty="0"/>
              <a:t>.</a:t>
            </a:r>
          </a:p>
        </p:txBody>
      </p:sp>
      <p:sp>
        <p:nvSpPr>
          <p:cNvPr id="3" name="Text Placeholder 8">
            <a:extLst>
              <a:ext uri="{FF2B5EF4-FFF2-40B4-BE49-F238E27FC236}">
                <a16:creationId xmlns:a16="http://schemas.microsoft.com/office/drawing/2014/main" id="{C733D3F8-E609-25D1-49CA-60B1CD88F902}"/>
              </a:ext>
            </a:extLst>
          </p:cNvPr>
          <p:cNvSpPr>
            <a:spLocks noGrp="1"/>
          </p:cNvSpPr>
          <p:nvPr>
            <p:ph type="body" sz="quarter" idx="12" hasCustomPrompt="1"/>
          </p:nvPr>
        </p:nvSpPr>
        <p:spPr>
          <a:xfrm>
            <a:off x="6040314" y="5886450"/>
            <a:ext cx="5528894" cy="433020"/>
          </a:xfrm>
        </p:spPr>
        <p:txBody>
          <a:bodyPr anchor="b">
            <a:noAutofit/>
          </a:bodyPr>
          <a:lstStyle>
            <a:lvl1pPr marL="0" indent="0" algn="r">
              <a:buNone/>
              <a:defRPr sz="2800">
                <a:latin typeface="+mj-lt"/>
              </a:defRPr>
            </a:lvl1pPr>
          </a:lstStyle>
          <a:p>
            <a:pPr lvl="0"/>
            <a:r>
              <a:rPr lang="lv-LV" dirty="0"/>
              <a:t>00.00.00.</a:t>
            </a:r>
            <a:endParaRPr lang="en-US" dirty="0"/>
          </a:p>
        </p:txBody>
      </p:sp>
      <p:pic>
        <p:nvPicPr>
          <p:cNvPr id="5" name="Graphic 4">
            <a:extLst>
              <a:ext uri="{FF2B5EF4-FFF2-40B4-BE49-F238E27FC236}">
                <a16:creationId xmlns:a16="http://schemas.microsoft.com/office/drawing/2014/main" id="{4AFC22B4-6475-5F28-63FA-04DA9D8DCC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913" y="624255"/>
            <a:ext cx="4955974" cy="1775638"/>
          </a:xfrm>
          <a:prstGeom prst="rect">
            <a:avLst/>
          </a:prstGeom>
        </p:spPr>
      </p:pic>
    </p:spTree>
    <p:extLst>
      <p:ext uri="{BB962C8B-B14F-4D97-AF65-F5344CB8AC3E}">
        <p14:creationId xmlns:p14="http://schemas.microsoft.com/office/powerpoint/2010/main" val="204685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546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56995"/>
            <a:ext cx="6699739" cy="2370257"/>
          </a:xfrm>
        </p:spPr>
        <p:txBody>
          <a:bodyPr anchor="t">
            <a:noAutofit/>
          </a:bodyPr>
          <a:lstStyle>
            <a:lvl1pPr algn="l">
              <a:lnSpc>
                <a:spcPct val="82000"/>
              </a:lnSpc>
              <a:defRPr sz="52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127252"/>
            <a:ext cx="6699739" cy="1655762"/>
          </a:xfrm>
        </p:spPr>
        <p:txBody>
          <a:bodyPr>
            <a:noAutofit/>
          </a:bodyPr>
          <a:lstStyle>
            <a:lvl1pPr marL="0" indent="0" algn="l">
              <a:lnSpc>
                <a:spcPct val="70000"/>
              </a:lnSpc>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a:p>
            <a:r>
              <a:rPr lang="en-US" dirty="0"/>
              <a:t>17. </a:t>
            </a:r>
            <a:r>
              <a:rPr lang="en-US" dirty="0" err="1"/>
              <a:t>jūlijs</a:t>
            </a:r>
            <a:endParaRPr lang="en-US" dirty="0"/>
          </a:p>
        </p:txBody>
      </p:sp>
      <p:pic>
        <p:nvPicPr>
          <p:cNvPr id="5" name="Graphic 4">
            <a:extLst>
              <a:ext uri="{FF2B5EF4-FFF2-40B4-BE49-F238E27FC236}">
                <a16:creationId xmlns:a16="http://schemas.microsoft.com/office/drawing/2014/main" id="{EFF7FB88-5907-1FA6-75D3-A10E41E70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652456"/>
            <a:ext cx="1622181" cy="570298"/>
          </a:xfrm>
          <a:prstGeom prst="rect">
            <a:avLst/>
          </a:prstGeom>
        </p:spPr>
      </p:pic>
      <p:pic>
        <p:nvPicPr>
          <p:cNvPr id="8" name="Graphic 7">
            <a:extLst>
              <a:ext uri="{FF2B5EF4-FFF2-40B4-BE49-F238E27FC236}">
                <a16:creationId xmlns:a16="http://schemas.microsoft.com/office/drawing/2014/main" id="{91326599-63A0-F1E2-193F-0527D2980C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30139" y="650630"/>
            <a:ext cx="4661861" cy="6207369"/>
          </a:xfrm>
          <a:prstGeom prst="rect">
            <a:avLst/>
          </a:prstGeom>
        </p:spPr>
      </p:pic>
    </p:spTree>
    <p:extLst>
      <p:ext uri="{BB962C8B-B14F-4D97-AF65-F5344CB8AC3E}">
        <p14:creationId xmlns:p14="http://schemas.microsoft.com/office/powerpoint/2010/main" val="29554650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3975100"/>
            <a:ext cx="7905262" cy="1758950"/>
          </a:xfrm>
        </p:spPr>
        <p:txBody>
          <a:bodyPr anchor="t">
            <a:noAutofit/>
          </a:bodyPr>
          <a:lstStyle>
            <a:lvl1pPr algn="l">
              <a:lnSpc>
                <a:spcPct val="82000"/>
              </a:lnSpc>
              <a:defRPr sz="6000" spc="-150">
                <a:solidFill>
                  <a:schemeClr val="bg1"/>
                </a:solidFill>
              </a:defRPr>
            </a:lvl1pPr>
          </a:lstStyle>
          <a:p>
            <a:r>
              <a:rPr lang="en-US" dirty="0" err="1"/>
              <a:t>STARPTĒMAS</a:t>
            </a:r>
            <a:br>
              <a:rPr lang="lv-LV" dirty="0"/>
            </a:b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5740400"/>
            <a:ext cx="7905262" cy="552450"/>
          </a:xfrm>
        </p:spPr>
        <p:txBody>
          <a:bodyPr anchor="b">
            <a:noAutofit/>
          </a:bodyPr>
          <a:lstStyle>
            <a:lvl1pPr marL="0" indent="0" algn="l">
              <a:buNone/>
              <a:defRPr sz="2000" kern="12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APAKŠNOSAUKUMS</a:t>
            </a:r>
            <a:endParaRPr lang="en-US" dirty="0"/>
          </a:p>
        </p:txBody>
      </p:sp>
      <p:pic>
        <p:nvPicPr>
          <p:cNvPr id="4" name="Graphic 3">
            <a:extLst>
              <a:ext uri="{FF2B5EF4-FFF2-40B4-BE49-F238E27FC236}">
                <a16:creationId xmlns:a16="http://schemas.microsoft.com/office/drawing/2014/main" id="{F6D4B29F-1DA6-EB4C-BA17-741DD975B9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39938" y="5269066"/>
            <a:ext cx="718606" cy="956840"/>
          </a:xfrm>
          <a:prstGeom prst="rect">
            <a:avLst/>
          </a:prstGeom>
        </p:spPr>
      </p:pic>
    </p:spTree>
    <p:extLst>
      <p:ext uri="{BB962C8B-B14F-4D97-AF65-F5344CB8AC3E}">
        <p14:creationId xmlns:p14="http://schemas.microsoft.com/office/powerpoint/2010/main" val="2642705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4"/>
            <a:ext cx="5197721" cy="1669680"/>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67352"/>
            <a:ext cx="5197721" cy="3724494"/>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pic>
        <p:nvPicPr>
          <p:cNvPr id="4" name="Graphic 3">
            <a:extLst>
              <a:ext uri="{FF2B5EF4-FFF2-40B4-BE49-F238E27FC236}">
                <a16:creationId xmlns:a16="http://schemas.microsoft.com/office/drawing/2014/main" id="{B870B99D-0171-71B2-A19B-7B824718F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269066"/>
            <a:ext cx="718606" cy="956840"/>
          </a:xfrm>
          <a:prstGeom prst="rect">
            <a:avLst/>
          </a:prstGeom>
        </p:spPr>
      </p:pic>
    </p:spTree>
    <p:extLst>
      <p:ext uri="{BB962C8B-B14F-4D97-AF65-F5344CB8AC3E}">
        <p14:creationId xmlns:p14="http://schemas.microsoft.com/office/powerpoint/2010/main" val="3148952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6">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27788"/>
            <a:ext cx="5197721" cy="376405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2527788"/>
            <a:ext cx="5197721" cy="3764058"/>
          </a:xfrm>
        </p:spPr>
        <p:txBody>
          <a:bodyPr anchor="b"/>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Tree>
    <p:extLst>
      <p:ext uri="{BB962C8B-B14F-4D97-AF65-F5344CB8AC3E}">
        <p14:creationId xmlns:p14="http://schemas.microsoft.com/office/powerpoint/2010/main" val="1485725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7">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633903"/>
            <a:ext cx="5197721" cy="558225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58830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3520463"/>
            <a:ext cx="5197721"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641837" y="633903"/>
            <a:ext cx="5197721" cy="2703635"/>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3695225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9">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9" y="3520463"/>
            <a:ext cx="2507396"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3332159" y="633903"/>
            <a:ext cx="2507399" cy="2703635"/>
          </a:xfrm>
        </p:spPr>
        <p:txBody>
          <a:bodyPr anchor="ctr"/>
          <a:lstStyle>
            <a:lvl1pPr marL="0" indent="0" algn="ctr">
              <a:buNone/>
              <a:defRPr sz="1800"/>
            </a:lvl1pPr>
          </a:lstStyle>
          <a:p>
            <a:r>
              <a:rPr lang="lv-LV" dirty="0"/>
              <a:t> </a:t>
            </a:r>
            <a:endParaRPr lang="en-US" dirty="0"/>
          </a:p>
        </p:txBody>
      </p:sp>
      <p:sp>
        <p:nvSpPr>
          <p:cNvPr id="8" name="Picture Placeholder 4">
            <a:extLst>
              <a:ext uri="{FF2B5EF4-FFF2-40B4-BE49-F238E27FC236}">
                <a16:creationId xmlns:a16="http://schemas.microsoft.com/office/drawing/2014/main" id="{0F5AD8B3-5A72-6434-A6D9-2787FBFEF85F}"/>
              </a:ext>
            </a:extLst>
          </p:cNvPr>
          <p:cNvSpPr>
            <a:spLocks noGrp="1"/>
          </p:cNvSpPr>
          <p:nvPr>
            <p:ph type="pic" sz="quarter" idx="14" hasCustomPrompt="1"/>
          </p:nvPr>
        </p:nvSpPr>
        <p:spPr>
          <a:xfrm>
            <a:off x="641835" y="633902"/>
            <a:ext cx="2507399" cy="2703635"/>
          </a:xfrm>
        </p:spPr>
        <p:txBody>
          <a:bodyPr anchor="ctr"/>
          <a:lstStyle>
            <a:lvl1pPr marL="0" indent="0" algn="ctr">
              <a:buNone/>
              <a:defRPr sz="1800"/>
            </a:lvl1pPr>
          </a:lstStyle>
          <a:p>
            <a:r>
              <a:rPr lang="lv-LV" dirty="0"/>
              <a:t> </a:t>
            </a:r>
            <a:endParaRPr lang="en-US" dirty="0"/>
          </a:p>
        </p:txBody>
      </p:sp>
      <p:sp>
        <p:nvSpPr>
          <p:cNvPr id="9" name="Picture Placeholder 4">
            <a:extLst>
              <a:ext uri="{FF2B5EF4-FFF2-40B4-BE49-F238E27FC236}">
                <a16:creationId xmlns:a16="http://schemas.microsoft.com/office/drawing/2014/main" id="{B1D02BB3-D75E-F3F9-C30E-9C470CB3A630}"/>
              </a:ext>
            </a:extLst>
          </p:cNvPr>
          <p:cNvSpPr>
            <a:spLocks noGrp="1"/>
          </p:cNvSpPr>
          <p:nvPr>
            <p:ph type="pic" sz="quarter" idx="15" hasCustomPrompt="1"/>
          </p:nvPr>
        </p:nvSpPr>
        <p:spPr>
          <a:xfrm>
            <a:off x="3332159" y="3520463"/>
            <a:ext cx="2507396" cy="269569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40754865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lv-LV"/>
              <a:t>Rediģēt šablona virsraksta stilu</a:t>
            </a:r>
            <a:endParaRPr lang="en-US"/>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tx2"/>
                </a:solidFill>
              </a:defRPr>
            </a:lvl1pPr>
          </a:lstStyle>
          <a:p>
            <a:fld id="{7F582029-2C28-446B-9301-9C0EE4901D3C}" type="datetimeFigureOut">
              <a:rPr lang="en-US" smtClean="0"/>
              <a:pPr/>
              <a:t>2/24/2025</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tx2"/>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641286816"/>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74"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79" r:id="rId14"/>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bg1"/>
                </a:solidFill>
              </a:defRPr>
            </a:lvl1pPr>
          </a:lstStyle>
          <a:p>
            <a:fld id="{7F582029-2C28-446B-9301-9C0EE4901D3C}" type="datetimeFigureOut">
              <a:rPr lang="en-US" smtClean="0"/>
              <a:pPr/>
              <a:t>2/24/2025</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bg1"/>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1731192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5" r:id="rId4"/>
    <p:sldLayoutId id="2147483665" r:id="rId5"/>
    <p:sldLayoutId id="2147483666" r:id="rId6"/>
    <p:sldLayoutId id="2147483667" r:id="rId7"/>
    <p:sldLayoutId id="2147483668" r:id="rId8"/>
    <p:sldLayoutId id="2147483669" r:id="rId9"/>
    <p:sldLayoutId id="2147483676"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bg1"/>
                </a:solidFill>
              </a:defRPr>
            </a:lvl1pPr>
          </a:lstStyle>
          <a:p>
            <a:fld id="{7F582029-2C28-446B-9301-9C0EE4901D3C}" type="datetimeFigureOut">
              <a:rPr lang="en-US" smtClean="0"/>
              <a:pPr/>
              <a:t>2/24/2025</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bg1"/>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825118326"/>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9.xml"/><Relationship Id="rId6" Type="http://schemas.openxmlformats.org/officeDocument/2006/relationships/image" Target="../media/image47.jpeg"/><Relationship Id="rId5" Type="http://schemas.openxmlformats.org/officeDocument/2006/relationships/image" Target="../media/image19.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9.jp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jfif"/><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7.jfif"/><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38.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716439" y="5708964"/>
            <a:ext cx="10759123" cy="0"/>
          </a:xfrm>
          <a:prstGeom prst="line">
            <a:avLst/>
          </a:prstGeom>
          <a:ln w="38100" cap="flat">
            <a:solidFill>
              <a:srgbClr val="4B5C24"/>
            </a:solidFill>
            <a:prstDash val="solid"/>
            <a:headEnd type="none" w="sm" len="sm"/>
            <a:tailEnd type="none" w="sm" len="sm"/>
          </a:ln>
        </p:spPr>
        <p:txBody>
          <a:bodyPr/>
          <a:lstStyle/>
          <a:p>
            <a:endParaRPr lang="lv-LV"/>
          </a:p>
        </p:txBody>
      </p:sp>
      <p:sp>
        <p:nvSpPr>
          <p:cNvPr id="27" name="Title 1">
            <a:extLst>
              <a:ext uri="{FF2B5EF4-FFF2-40B4-BE49-F238E27FC236}">
                <a16:creationId xmlns:a16="http://schemas.microsoft.com/office/drawing/2014/main" id="{E8A035B1-5630-0354-D88C-BA21AA1DD039}"/>
              </a:ext>
            </a:extLst>
          </p:cNvPr>
          <p:cNvSpPr txBox="1">
            <a:spLocks/>
          </p:cNvSpPr>
          <p:nvPr/>
        </p:nvSpPr>
        <p:spPr>
          <a:xfrm>
            <a:off x="716439" y="2546442"/>
            <a:ext cx="9646557" cy="2636838"/>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lv-LV" sz="10420" dirty="0"/>
              <a:t>Kokles valdzinājums</a:t>
            </a:r>
            <a:endParaRPr lang="en-US" sz="10420" dirty="0"/>
          </a:p>
        </p:txBody>
      </p:sp>
      <p:pic>
        <p:nvPicPr>
          <p:cNvPr id="29" name="Attēls 28">
            <a:extLst>
              <a:ext uri="{FF2B5EF4-FFF2-40B4-BE49-F238E27FC236}">
                <a16:creationId xmlns:a16="http://schemas.microsoft.com/office/drawing/2014/main" id="{3012D6A2-9C52-70BD-332F-C63F456B8D3A}"/>
              </a:ext>
            </a:extLst>
          </p:cNvPr>
          <p:cNvPicPr>
            <a:picLocks noChangeAspect="1"/>
          </p:cNvPicPr>
          <p:nvPr/>
        </p:nvPicPr>
        <p:blipFill>
          <a:blip r:embed="rId2"/>
          <a:stretch>
            <a:fillRect/>
          </a:stretch>
        </p:blipFill>
        <p:spPr>
          <a:xfrm>
            <a:off x="10143839" y="5972051"/>
            <a:ext cx="2048161" cy="885949"/>
          </a:xfrm>
          <a:prstGeom prst="rect">
            <a:avLst/>
          </a:prstGeom>
        </p:spPr>
      </p:pic>
      <p:sp>
        <p:nvSpPr>
          <p:cNvPr id="30" name="Title 1">
            <a:extLst>
              <a:ext uri="{FF2B5EF4-FFF2-40B4-BE49-F238E27FC236}">
                <a16:creationId xmlns:a16="http://schemas.microsoft.com/office/drawing/2014/main" id="{586F00F2-74B6-D7ED-0052-A0090CD77640}"/>
              </a:ext>
            </a:extLst>
          </p:cNvPr>
          <p:cNvSpPr txBox="1">
            <a:spLocks/>
          </p:cNvSpPr>
          <p:nvPr/>
        </p:nvSpPr>
        <p:spPr>
          <a:xfrm>
            <a:off x="716439" y="1685567"/>
            <a:ext cx="9646557" cy="882556"/>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lv-LV" sz="5400" dirty="0"/>
              <a:t>Novadpētniecības izstāde</a:t>
            </a:r>
            <a:endParaRPr lang="en-US" sz="5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9B81E-F9BC-2EBF-57E6-AF4CEC067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F34121-9E56-9636-45CF-269E32EA335C}"/>
              </a:ext>
            </a:extLst>
          </p:cNvPr>
          <p:cNvSpPr>
            <a:spLocks noGrp="1"/>
          </p:cNvSpPr>
          <p:nvPr>
            <p:ph type="ctrTitle"/>
          </p:nvPr>
        </p:nvSpPr>
        <p:spPr/>
        <p:txBody>
          <a:bodyPr/>
          <a:lstStyle/>
          <a:p>
            <a:r>
              <a:rPr lang="lv-LV" sz="2800" b="0" i="0" dirty="0">
                <a:solidFill>
                  <a:srgbClr val="4B5C24"/>
                </a:solidFill>
                <a:effectLst/>
              </a:rPr>
              <a:t>Mārupes Mūzikas un mākslas skolas koklētāju ansamblis</a:t>
            </a:r>
            <a:r>
              <a:rPr lang="lv-LV" sz="2800" dirty="0"/>
              <a:t> «Saules kokles»</a:t>
            </a:r>
            <a:endParaRPr lang="en-US" sz="2800" dirty="0"/>
          </a:p>
        </p:txBody>
      </p:sp>
      <p:sp>
        <p:nvSpPr>
          <p:cNvPr id="18" name="TextBox 6">
            <a:extLst>
              <a:ext uri="{FF2B5EF4-FFF2-40B4-BE49-F238E27FC236}">
                <a16:creationId xmlns:a16="http://schemas.microsoft.com/office/drawing/2014/main" id="{0059AC30-DC7C-4F90-C143-411AF884B1E7}"/>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9" name="Attēls 18">
            <a:extLst>
              <a:ext uri="{FF2B5EF4-FFF2-40B4-BE49-F238E27FC236}">
                <a16:creationId xmlns:a16="http://schemas.microsoft.com/office/drawing/2014/main" id="{8DCAD914-A2C1-CC6A-984A-453917D8E4FD}"/>
              </a:ext>
            </a:extLst>
          </p:cNvPr>
          <p:cNvPicPr>
            <a:picLocks noChangeAspect="1"/>
          </p:cNvPicPr>
          <p:nvPr/>
        </p:nvPicPr>
        <p:blipFill>
          <a:blip r:embed="rId2"/>
          <a:stretch>
            <a:fillRect/>
          </a:stretch>
        </p:blipFill>
        <p:spPr>
          <a:xfrm>
            <a:off x="10143838" y="5972051"/>
            <a:ext cx="2048161" cy="885949"/>
          </a:xfrm>
          <a:prstGeom prst="rect">
            <a:avLst/>
          </a:prstGeom>
        </p:spPr>
      </p:pic>
      <p:pic>
        <p:nvPicPr>
          <p:cNvPr id="4" name="Attēla vietturis 3">
            <a:extLst>
              <a:ext uri="{FF2B5EF4-FFF2-40B4-BE49-F238E27FC236}">
                <a16:creationId xmlns:a16="http://schemas.microsoft.com/office/drawing/2014/main" id="{0DF8097E-BACF-6CD0-1432-C5EFEBF7B0F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5323" b="15323"/>
          <a:stretch>
            <a:fillRect/>
          </a:stretch>
        </p:blipFill>
        <p:spPr>
          <a:xfrm>
            <a:off x="6353175" y="2786063"/>
            <a:ext cx="5197475" cy="2703512"/>
          </a:xfrm>
        </p:spPr>
      </p:pic>
      <p:pic>
        <p:nvPicPr>
          <p:cNvPr id="17" name="Attēla vietturis 15">
            <a:extLst>
              <a:ext uri="{FF2B5EF4-FFF2-40B4-BE49-F238E27FC236}">
                <a16:creationId xmlns:a16="http://schemas.microsoft.com/office/drawing/2014/main" id="{C5576743-142D-2A04-654E-1F0F2524E471}"/>
              </a:ext>
            </a:extLst>
          </p:cNvPr>
          <p:cNvPicPr>
            <a:picLocks noChangeAspect="1"/>
          </p:cNvPicPr>
          <p:nvPr/>
        </p:nvPicPr>
        <p:blipFill>
          <a:blip r:embed="rId4">
            <a:extLst>
              <a:ext uri="{28A0092B-C50C-407E-A947-70E740481C1C}">
                <a14:useLocalDpi xmlns:a14="http://schemas.microsoft.com/office/drawing/2010/main" val="0"/>
              </a:ext>
            </a:extLst>
          </a:blip>
          <a:srcRect t="359" b="359"/>
          <a:stretch>
            <a:fillRect/>
          </a:stretch>
        </p:blipFill>
        <p:spPr>
          <a:xfrm>
            <a:off x="1045758" y="388305"/>
            <a:ext cx="4594038" cy="6081390"/>
          </a:xfrm>
          <a:prstGeom prst="rect">
            <a:avLst/>
          </a:prstGeom>
        </p:spPr>
      </p:pic>
      <p:sp>
        <p:nvSpPr>
          <p:cNvPr id="3" name="TextBox 2">
            <a:extLst>
              <a:ext uri="{FF2B5EF4-FFF2-40B4-BE49-F238E27FC236}">
                <a16:creationId xmlns:a16="http://schemas.microsoft.com/office/drawing/2014/main" id="{F6933705-4F75-0D13-621E-C1D05CD5B5BD}"/>
              </a:ext>
            </a:extLst>
          </p:cNvPr>
          <p:cNvSpPr txBox="1"/>
          <p:nvPr/>
        </p:nvSpPr>
        <p:spPr>
          <a:xfrm>
            <a:off x="6310917" y="5476897"/>
            <a:ext cx="1580900" cy="253916"/>
          </a:xfrm>
          <a:prstGeom prst="rect">
            <a:avLst/>
          </a:prstGeom>
          <a:noFill/>
        </p:spPr>
        <p:txBody>
          <a:bodyPr wrap="square" rtlCol="0">
            <a:spAutoFit/>
          </a:bodyPr>
          <a:lstStyle/>
          <a:p>
            <a:r>
              <a:rPr lang="lv-LV" sz="1050" dirty="0">
                <a:solidFill>
                  <a:srgbClr val="4B5C24"/>
                </a:solidFill>
              </a:rPr>
              <a:t>Foto: Dita Neilande</a:t>
            </a:r>
          </a:p>
        </p:txBody>
      </p:sp>
      <p:sp>
        <p:nvSpPr>
          <p:cNvPr id="5" name="TextBox 4">
            <a:extLst>
              <a:ext uri="{FF2B5EF4-FFF2-40B4-BE49-F238E27FC236}">
                <a16:creationId xmlns:a16="http://schemas.microsoft.com/office/drawing/2014/main" id="{1B251106-0F23-D022-90D2-1A20BDD3A78E}"/>
              </a:ext>
            </a:extLst>
          </p:cNvPr>
          <p:cNvSpPr txBox="1"/>
          <p:nvPr/>
        </p:nvSpPr>
        <p:spPr>
          <a:xfrm>
            <a:off x="974041" y="6443538"/>
            <a:ext cx="1276100" cy="253916"/>
          </a:xfrm>
          <a:prstGeom prst="rect">
            <a:avLst/>
          </a:prstGeom>
          <a:noFill/>
        </p:spPr>
        <p:txBody>
          <a:bodyPr wrap="square" rtlCol="0">
            <a:spAutoFit/>
          </a:bodyPr>
          <a:lstStyle/>
          <a:p>
            <a:r>
              <a:rPr lang="lv-LV" sz="1050" dirty="0">
                <a:solidFill>
                  <a:srgbClr val="B9D2FF"/>
                </a:solidFill>
              </a:rPr>
              <a:t>Foto: Ieva Vītola</a:t>
            </a:r>
          </a:p>
        </p:txBody>
      </p:sp>
    </p:spTree>
    <p:extLst>
      <p:ext uri="{BB962C8B-B14F-4D97-AF65-F5344CB8AC3E}">
        <p14:creationId xmlns:p14="http://schemas.microsoft.com/office/powerpoint/2010/main" val="3467948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7BEB1-6BE1-38DD-C0A1-A7BE9C836F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C947AE-26A0-8F98-286E-A9008A023B67}"/>
              </a:ext>
            </a:extLst>
          </p:cNvPr>
          <p:cNvSpPr>
            <a:spLocks noGrp="1"/>
          </p:cNvSpPr>
          <p:nvPr>
            <p:ph type="ctrTitle"/>
          </p:nvPr>
        </p:nvSpPr>
        <p:spPr>
          <a:xfrm>
            <a:off x="3497139" y="347033"/>
            <a:ext cx="5197721" cy="1669681"/>
          </a:xfrm>
        </p:spPr>
        <p:txBody>
          <a:bodyPr/>
          <a:lstStyle/>
          <a:p>
            <a:r>
              <a:rPr lang="lv-LV" sz="2800" b="0" i="0" dirty="0">
                <a:solidFill>
                  <a:srgbClr val="4B5C24"/>
                </a:solidFill>
                <a:effectLst/>
              </a:rPr>
              <a:t>Mārupes Mūzikas un mākslas skolas koklētāju ansamblis</a:t>
            </a:r>
            <a:r>
              <a:rPr lang="lv-LV" sz="2800" dirty="0"/>
              <a:t> «Saules kokles»</a:t>
            </a:r>
            <a:endParaRPr lang="en-US" sz="2800" dirty="0"/>
          </a:p>
        </p:txBody>
      </p:sp>
      <p:sp>
        <p:nvSpPr>
          <p:cNvPr id="18" name="TextBox 6">
            <a:extLst>
              <a:ext uri="{FF2B5EF4-FFF2-40B4-BE49-F238E27FC236}">
                <a16:creationId xmlns:a16="http://schemas.microsoft.com/office/drawing/2014/main" id="{9B3F36D5-B90C-AB90-94B0-D857779E9404}"/>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9" name="Attēls 18">
            <a:extLst>
              <a:ext uri="{FF2B5EF4-FFF2-40B4-BE49-F238E27FC236}">
                <a16:creationId xmlns:a16="http://schemas.microsoft.com/office/drawing/2014/main" id="{22CBCA2F-635D-23BC-30E9-97E0B175C053}"/>
              </a:ext>
            </a:extLst>
          </p:cNvPr>
          <p:cNvPicPr>
            <a:picLocks noChangeAspect="1"/>
          </p:cNvPicPr>
          <p:nvPr/>
        </p:nvPicPr>
        <p:blipFill>
          <a:blip r:embed="rId2"/>
          <a:stretch>
            <a:fillRect/>
          </a:stretch>
        </p:blipFill>
        <p:spPr>
          <a:xfrm>
            <a:off x="10143838" y="5972051"/>
            <a:ext cx="2048161" cy="885949"/>
          </a:xfrm>
          <a:prstGeom prst="rect">
            <a:avLst/>
          </a:prstGeom>
        </p:spPr>
      </p:pic>
      <p:pic>
        <p:nvPicPr>
          <p:cNvPr id="8" name="Attēla vietturis 6">
            <a:extLst>
              <a:ext uri="{FF2B5EF4-FFF2-40B4-BE49-F238E27FC236}">
                <a16:creationId xmlns:a16="http://schemas.microsoft.com/office/drawing/2014/main" id="{47914142-C908-B61B-CE2E-7515DFA8C9E1}"/>
              </a:ext>
            </a:extLst>
          </p:cNvPr>
          <p:cNvPicPr>
            <a:picLocks noChangeAspect="1"/>
          </p:cNvPicPr>
          <p:nvPr/>
        </p:nvPicPr>
        <p:blipFill>
          <a:blip r:embed="rId3">
            <a:extLst>
              <a:ext uri="{28A0092B-C50C-407E-A947-70E740481C1C}">
                <a14:useLocalDpi xmlns:a14="http://schemas.microsoft.com/office/drawing/2010/main" val="0"/>
              </a:ext>
            </a:extLst>
          </a:blip>
          <a:srcRect t="5851" b="5851"/>
          <a:stretch>
            <a:fillRect/>
          </a:stretch>
        </p:blipFill>
        <p:spPr>
          <a:xfrm>
            <a:off x="4303674" y="1755651"/>
            <a:ext cx="3581400" cy="4216400"/>
          </a:xfrm>
          <a:prstGeom prst="rect">
            <a:avLst/>
          </a:prstGeom>
        </p:spPr>
      </p:pic>
      <p:pic>
        <p:nvPicPr>
          <p:cNvPr id="15" name="Attēla vietturis 14">
            <a:extLst>
              <a:ext uri="{FF2B5EF4-FFF2-40B4-BE49-F238E27FC236}">
                <a16:creationId xmlns:a16="http://schemas.microsoft.com/office/drawing/2014/main" id="{289E88C2-9A04-F1E5-3003-11018270EBE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354" b="2354"/>
          <a:stretch>
            <a:fillRect/>
          </a:stretch>
        </p:blipFill>
        <p:spPr>
          <a:xfrm>
            <a:off x="8030289" y="1755650"/>
            <a:ext cx="3581400" cy="4217556"/>
          </a:xfrm>
        </p:spPr>
      </p:pic>
      <p:pic>
        <p:nvPicPr>
          <p:cNvPr id="16" name="Attēla vietturis 11">
            <a:extLst>
              <a:ext uri="{FF2B5EF4-FFF2-40B4-BE49-F238E27FC236}">
                <a16:creationId xmlns:a16="http://schemas.microsoft.com/office/drawing/2014/main" id="{18756816-6ED8-8C04-6E0F-E71EC8A7F58F}"/>
              </a:ext>
            </a:extLst>
          </p:cNvPr>
          <p:cNvPicPr>
            <a:picLocks noChangeAspect="1"/>
          </p:cNvPicPr>
          <p:nvPr/>
        </p:nvPicPr>
        <p:blipFill>
          <a:blip r:embed="rId5">
            <a:extLst>
              <a:ext uri="{28A0092B-C50C-407E-A947-70E740481C1C}">
                <a14:useLocalDpi xmlns:a14="http://schemas.microsoft.com/office/drawing/2010/main" val="0"/>
              </a:ext>
            </a:extLst>
          </a:blip>
          <a:srcRect t="6233" b="6233"/>
          <a:stretch>
            <a:fillRect/>
          </a:stretch>
        </p:blipFill>
        <p:spPr>
          <a:xfrm>
            <a:off x="543629" y="1755650"/>
            <a:ext cx="3614830" cy="4216401"/>
          </a:xfrm>
          <a:prstGeom prst="rect">
            <a:avLst/>
          </a:prstGeom>
        </p:spPr>
      </p:pic>
      <p:sp>
        <p:nvSpPr>
          <p:cNvPr id="3" name="TextBox 2">
            <a:extLst>
              <a:ext uri="{FF2B5EF4-FFF2-40B4-BE49-F238E27FC236}">
                <a16:creationId xmlns:a16="http://schemas.microsoft.com/office/drawing/2014/main" id="{0ACFBCE6-FA0F-17EE-A807-9CF924B34F40}"/>
              </a:ext>
            </a:extLst>
          </p:cNvPr>
          <p:cNvSpPr txBox="1"/>
          <p:nvPr/>
        </p:nvSpPr>
        <p:spPr>
          <a:xfrm>
            <a:off x="453609" y="5972051"/>
            <a:ext cx="1276100" cy="253916"/>
          </a:xfrm>
          <a:prstGeom prst="rect">
            <a:avLst/>
          </a:prstGeom>
          <a:noFill/>
        </p:spPr>
        <p:txBody>
          <a:bodyPr wrap="square" rtlCol="0">
            <a:spAutoFit/>
          </a:bodyPr>
          <a:lstStyle/>
          <a:p>
            <a:r>
              <a:rPr lang="lv-LV" sz="1050" dirty="0">
                <a:solidFill>
                  <a:srgbClr val="B9D2FF"/>
                </a:solidFill>
              </a:rPr>
              <a:t>Foto: Ieva Vītola</a:t>
            </a:r>
          </a:p>
        </p:txBody>
      </p:sp>
    </p:spTree>
    <p:extLst>
      <p:ext uri="{BB962C8B-B14F-4D97-AF65-F5344CB8AC3E}">
        <p14:creationId xmlns:p14="http://schemas.microsoft.com/office/powerpoint/2010/main" val="951288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0D8F4-8B92-92E6-4251-E28CEA985C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6EF76-2A12-C15C-9A88-AD985AD8BD67}"/>
              </a:ext>
            </a:extLst>
          </p:cNvPr>
          <p:cNvSpPr>
            <a:spLocks noGrp="1"/>
          </p:cNvSpPr>
          <p:nvPr>
            <p:ph type="ctrTitle"/>
          </p:nvPr>
        </p:nvSpPr>
        <p:spPr>
          <a:xfrm>
            <a:off x="6352441" y="633903"/>
            <a:ext cx="5197721" cy="513579"/>
          </a:xfrm>
        </p:spPr>
        <p:txBody>
          <a:bodyPr/>
          <a:lstStyle/>
          <a:p>
            <a:r>
              <a:rPr lang="lv-LV" dirty="0"/>
              <a:t>Līga Griķe</a:t>
            </a:r>
            <a:endParaRPr lang="en-US" dirty="0"/>
          </a:p>
        </p:txBody>
      </p:sp>
      <p:sp>
        <p:nvSpPr>
          <p:cNvPr id="3" name="Subtitle 2">
            <a:extLst>
              <a:ext uri="{FF2B5EF4-FFF2-40B4-BE49-F238E27FC236}">
                <a16:creationId xmlns:a16="http://schemas.microsoft.com/office/drawing/2014/main" id="{3F6FF76C-B386-273B-BD23-B309F981A67A}"/>
              </a:ext>
            </a:extLst>
          </p:cNvPr>
          <p:cNvSpPr>
            <a:spLocks noGrp="1"/>
          </p:cNvSpPr>
          <p:nvPr>
            <p:ph type="subTitle" idx="1"/>
          </p:nvPr>
        </p:nvSpPr>
        <p:spPr>
          <a:xfrm>
            <a:off x="6352441" y="1147482"/>
            <a:ext cx="5197721" cy="5144364"/>
          </a:xfrm>
        </p:spPr>
        <p:txBody>
          <a:bodyPr anchor="t"/>
          <a:lstStyle/>
          <a:p>
            <a:endParaRPr lang="lv-LV" dirty="0"/>
          </a:p>
          <a:p>
            <a:pPr algn="just"/>
            <a:r>
              <a:rPr lang="lv-LV" dirty="0"/>
              <a:t>Līga Griķe kokli liek līdzās citiem instrumentiem uz Latvijas skatuvēm, kā arī drosmīgi un ar izciliem panākumiem piedalās starptautiskos konkursos, kuru vidū visspožāk mirdz iegūtā 1. vieta konkursā </a:t>
            </a:r>
            <a:r>
              <a:rPr lang="lv-LV" i="1" dirty="0" err="1"/>
              <a:t>London</a:t>
            </a:r>
            <a:r>
              <a:rPr lang="lv-LV" i="1" dirty="0"/>
              <a:t> Grand </a:t>
            </a:r>
            <a:r>
              <a:rPr lang="lv-LV" i="1" dirty="0" err="1"/>
              <a:t>Prize</a:t>
            </a:r>
            <a:r>
              <a:rPr lang="lv-LV" i="1" dirty="0"/>
              <a:t> </a:t>
            </a:r>
            <a:r>
              <a:rPr lang="lv-LV" i="1" dirty="0" err="1"/>
              <a:t>Virtuoso</a:t>
            </a:r>
            <a:r>
              <a:rPr lang="lv-LV" i="1" dirty="0"/>
              <a:t> </a:t>
            </a:r>
            <a:r>
              <a:rPr lang="lv-LV" dirty="0"/>
              <a:t>un sekojošā uzstāšanās Londonas Karaliskajā  Alberta zālē, kā arī 1. vieta Vīnes Klasiskās mūzikas akadēmijas rīkotajā Starptautiskajā klasiskās mūzikas konkursā (2021).</a:t>
            </a:r>
            <a:endParaRPr lang="en-US" dirty="0"/>
          </a:p>
        </p:txBody>
      </p:sp>
      <p:pic>
        <p:nvPicPr>
          <p:cNvPr id="17" name="Attēla vietturis 16">
            <a:extLst>
              <a:ext uri="{FF2B5EF4-FFF2-40B4-BE49-F238E27FC236}">
                <a16:creationId xmlns:a16="http://schemas.microsoft.com/office/drawing/2014/main" id="{9F614372-F60A-0305-71A2-7CA468BABBF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900" r="17900"/>
          <a:stretch>
            <a:fillRect/>
          </a:stretch>
        </p:blipFill>
        <p:spPr/>
      </p:pic>
      <p:pic>
        <p:nvPicPr>
          <p:cNvPr id="19" name="Attēla vietturis 18">
            <a:extLst>
              <a:ext uri="{FF2B5EF4-FFF2-40B4-BE49-F238E27FC236}">
                <a16:creationId xmlns:a16="http://schemas.microsoft.com/office/drawing/2014/main" id="{1F701134-1C4B-0927-0216-DB4519DAF7F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9094" r="19094"/>
          <a:stretch>
            <a:fillRect/>
          </a:stretch>
        </p:blipFill>
        <p:spPr/>
      </p:pic>
      <p:pic>
        <p:nvPicPr>
          <p:cNvPr id="21" name="Attēla vietturis 20">
            <a:extLst>
              <a:ext uri="{FF2B5EF4-FFF2-40B4-BE49-F238E27FC236}">
                <a16:creationId xmlns:a16="http://schemas.microsoft.com/office/drawing/2014/main" id="{16AE36F4-0B8B-33C5-3389-8A839787EEB4}"/>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4181" b="14181"/>
          <a:stretch>
            <a:fillRect/>
          </a:stretch>
        </p:blipFill>
        <p:spPr/>
      </p:pic>
      <p:pic>
        <p:nvPicPr>
          <p:cNvPr id="24" name="Attēls 23">
            <a:extLst>
              <a:ext uri="{FF2B5EF4-FFF2-40B4-BE49-F238E27FC236}">
                <a16:creationId xmlns:a16="http://schemas.microsoft.com/office/drawing/2014/main" id="{BF89BD08-4A18-F45F-4878-6835ED392069}"/>
              </a:ext>
            </a:extLst>
          </p:cNvPr>
          <p:cNvPicPr>
            <a:picLocks noChangeAspect="1"/>
          </p:cNvPicPr>
          <p:nvPr/>
        </p:nvPicPr>
        <p:blipFill>
          <a:blip r:embed="rId5"/>
          <a:stretch>
            <a:fillRect/>
          </a:stretch>
        </p:blipFill>
        <p:spPr>
          <a:xfrm>
            <a:off x="10143838" y="5972051"/>
            <a:ext cx="2048161" cy="885949"/>
          </a:xfrm>
          <a:prstGeom prst="rect">
            <a:avLst/>
          </a:prstGeom>
        </p:spPr>
      </p:pic>
      <p:pic>
        <p:nvPicPr>
          <p:cNvPr id="7" name="Attēla vietturis 6">
            <a:extLst>
              <a:ext uri="{FF2B5EF4-FFF2-40B4-BE49-F238E27FC236}">
                <a16:creationId xmlns:a16="http://schemas.microsoft.com/office/drawing/2014/main" id="{1AFAFF37-B154-B152-2FC7-235F03E45F84}"/>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19003" r="19003"/>
          <a:stretch>
            <a:fillRect/>
          </a:stretch>
        </p:blipFill>
        <p:spPr/>
      </p:pic>
      <p:sp>
        <p:nvSpPr>
          <p:cNvPr id="4" name="TextBox 3">
            <a:extLst>
              <a:ext uri="{FF2B5EF4-FFF2-40B4-BE49-F238E27FC236}">
                <a16:creationId xmlns:a16="http://schemas.microsoft.com/office/drawing/2014/main" id="{6EDA9521-5842-2DC1-2065-FB5F47F3B4FE}"/>
              </a:ext>
            </a:extLst>
          </p:cNvPr>
          <p:cNvSpPr txBox="1"/>
          <p:nvPr/>
        </p:nvSpPr>
        <p:spPr>
          <a:xfrm>
            <a:off x="510843" y="6216162"/>
            <a:ext cx="2769382" cy="253916"/>
          </a:xfrm>
          <a:prstGeom prst="rect">
            <a:avLst/>
          </a:prstGeom>
          <a:noFill/>
        </p:spPr>
        <p:txBody>
          <a:bodyPr wrap="square" rtlCol="0">
            <a:spAutoFit/>
          </a:bodyPr>
          <a:lstStyle/>
          <a:p>
            <a:r>
              <a:rPr lang="lv-LV" sz="1050" dirty="0">
                <a:solidFill>
                  <a:srgbClr val="4B5C24"/>
                </a:solidFill>
              </a:rPr>
              <a:t>Foto: no Līgas Griķes personīgā arhīva</a:t>
            </a:r>
          </a:p>
        </p:txBody>
      </p:sp>
      <p:sp>
        <p:nvSpPr>
          <p:cNvPr id="5" name="TextBox 4">
            <a:extLst>
              <a:ext uri="{FF2B5EF4-FFF2-40B4-BE49-F238E27FC236}">
                <a16:creationId xmlns:a16="http://schemas.microsoft.com/office/drawing/2014/main" id="{431B6133-5EB1-659D-2B8C-7AB50AA9390A}"/>
              </a:ext>
            </a:extLst>
          </p:cNvPr>
          <p:cNvSpPr txBox="1"/>
          <p:nvPr/>
        </p:nvSpPr>
        <p:spPr>
          <a:xfrm>
            <a:off x="8579224" y="5405897"/>
            <a:ext cx="3101786" cy="261610"/>
          </a:xfrm>
          <a:prstGeom prst="rect">
            <a:avLst/>
          </a:prstGeom>
          <a:noFill/>
        </p:spPr>
        <p:txBody>
          <a:bodyPr wrap="square" rtlCol="0">
            <a:spAutoFit/>
          </a:bodyPr>
          <a:lstStyle/>
          <a:p>
            <a:pPr algn="r"/>
            <a:r>
              <a:rPr lang="lv-LV" sz="1100" dirty="0">
                <a:solidFill>
                  <a:srgbClr val="4B5C24"/>
                </a:solidFill>
              </a:rPr>
              <a:t>Informācija: no Mūzikas Saule Nr. 4 (2021)</a:t>
            </a:r>
          </a:p>
        </p:txBody>
      </p:sp>
    </p:spTree>
    <p:extLst>
      <p:ext uri="{BB962C8B-B14F-4D97-AF65-F5344CB8AC3E}">
        <p14:creationId xmlns:p14="http://schemas.microsoft.com/office/powerpoint/2010/main" val="1308744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4F783-9836-4957-6CB4-71D8CA67C1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2266B-BF72-C766-0D83-58620F10CF66}"/>
              </a:ext>
            </a:extLst>
          </p:cNvPr>
          <p:cNvSpPr>
            <a:spLocks noGrp="1"/>
          </p:cNvSpPr>
          <p:nvPr>
            <p:ph type="ctrTitle"/>
          </p:nvPr>
        </p:nvSpPr>
        <p:spPr/>
        <p:txBody>
          <a:bodyPr/>
          <a:lstStyle/>
          <a:p>
            <a:r>
              <a:rPr lang="lv-LV" sz="2800" b="0" i="0" dirty="0" err="1">
                <a:solidFill>
                  <a:srgbClr val="4B5C24"/>
                </a:solidFill>
                <a:effectLst/>
              </a:rPr>
              <a:t>Koncertorganizācijas</a:t>
            </a:r>
            <a:r>
              <a:rPr lang="lv-LV" sz="2800" b="0" i="0" dirty="0">
                <a:solidFill>
                  <a:srgbClr val="4B5C24"/>
                </a:solidFill>
                <a:effectLst/>
              </a:rPr>
              <a:t>    «AVE </a:t>
            </a:r>
            <a:r>
              <a:rPr lang="lv-LV" sz="2800" dirty="0">
                <a:solidFill>
                  <a:srgbClr val="4B5C24"/>
                </a:solidFill>
              </a:rPr>
              <a:t>S</a:t>
            </a:r>
            <a:r>
              <a:rPr lang="lv-LV" sz="2800" b="0" i="0" dirty="0">
                <a:solidFill>
                  <a:srgbClr val="4B5C24"/>
                </a:solidFill>
                <a:effectLst/>
              </a:rPr>
              <a:t>OL» koklētāju ansamblis </a:t>
            </a:r>
            <a:r>
              <a:rPr lang="lv-LV" sz="2800" dirty="0">
                <a:solidFill>
                  <a:srgbClr val="4B5C24"/>
                </a:solidFill>
              </a:rPr>
              <a:t>«</a:t>
            </a:r>
            <a:r>
              <a:rPr lang="lv-LV" sz="2800" dirty="0" err="1">
                <a:solidFill>
                  <a:srgbClr val="4B5C24"/>
                </a:solidFill>
              </a:rPr>
              <a:t>Cantata</a:t>
            </a:r>
            <a:r>
              <a:rPr lang="lv-LV" sz="2800" dirty="0">
                <a:solidFill>
                  <a:srgbClr val="4B5C24"/>
                </a:solidFill>
              </a:rPr>
              <a:t>»</a:t>
            </a:r>
            <a:endParaRPr lang="en-US" sz="2800" dirty="0">
              <a:solidFill>
                <a:srgbClr val="4B5C24"/>
              </a:solidFill>
            </a:endParaRPr>
          </a:p>
        </p:txBody>
      </p:sp>
      <p:sp>
        <p:nvSpPr>
          <p:cNvPr id="3" name="Subtitle 2">
            <a:extLst>
              <a:ext uri="{FF2B5EF4-FFF2-40B4-BE49-F238E27FC236}">
                <a16:creationId xmlns:a16="http://schemas.microsoft.com/office/drawing/2014/main" id="{784CFD02-27EC-3ED1-5707-AA5BCDE7354E}"/>
              </a:ext>
            </a:extLst>
          </p:cNvPr>
          <p:cNvSpPr>
            <a:spLocks noGrp="1"/>
          </p:cNvSpPr>
          <p:nvPr>
            <p:ph type="subTitle" idx="1"/>
          </p:nvPr>
        </p:nvSpPr>
        <p:spPr>
          <a:xfrm>
            <a:off x="6352441" y="1840699"/>
            <a:ext cx="5197721" cy="4131352"/>
          </a:xfrm>
        </p:spPr>
        <p:txBody>
          <a:bodyPr/>
          <a:lstStyle/>
          <a:p>
            <a:endParaRPr lang="lv-LV" sz="1400" b="0" i="0" dirty="0">
              <a:solidFill>
                <a:srgbClr val="4B5C24"/>
              </a:solidFill>
              <a:effectLst/>
            </a:endParaRPr>
          </a:p>
          <a:p>
            <a:pPr algn="just"/>
            <a:r>
              <a:rPr lang="lv-LV" sz="1200" b="0" i="0" dirty="0" err="1">
                <a:solidFill>
                  <a:srgbClr val="4B5C24"/>
                </a:solidFill>
                <a:effectLst/>
              </a:rPr>
              <a:t>Koncertorganizācijas</a:t>
            </a:r>
            <a:r>
              <a:rPr lang="lv-LV" sz="1200" b="0" i="0" dirty="0">
                <a:solidFill>
                  <a:srgbClr val="4B5C24"/>
                </a:solidFill>
                <a:effectLst/>
              </a:rPr>
              <a:t> „AVE SOL” koklētāju ansamblis „</a:t>
            </a:r>
            <a:r>
              <a:rPr lang="lv-LV" sz="1200" b="0" i="0" dirty="0" err="1">
                <a:solidFill>
                  <a:srgbClr val="4B5C24"/>
                </a:solidFill>
                <a:effectLst/>
              </a:rPr>
              <a:t>Cantata</a:t>
            </a:r>
            <a:r>
              <a:rPr lang="lv-LV" sz="1200" b="0" i="0" dirty="0">
                <a:solidFill>
                  <a:srgbClr val="4B5C24"/>
                </a:solidFill>
                <a:effectLst/>
              </a:rPr>
              <a:t>” dibināts 2010. gadā. Tajā apvienojušās Rīgas </a:t>
            </a:r>
            <a:r>
              <a:rPr lang="lv-LV" sz="1200" b="0" i="0" dirty="0" err="1">
                <a:solidFill>
                  <a:srgbClr val="4B5C24"/>
                </a:solidFill>
                <a:effectLst/>
              </a:rPr>
              <a:t>P.Jurjāna</a:t>
            </a:r>
            <a:r>
              <a:rPr lang="lv-LV" sz="1200" b="0" i="0" dirty="0">
                <a:solidFill>
                  <a:srgbClr val="4B5C24"/>
                </a:solidFill>
                <a:effectLst/>
              </a:rPr>
              <a:t> mūzikas skolas absolventes un audzēknes, kuras mācību laikā  kļuvušas par dažādu Latvijas un starptautisku konkursu un festivālu laureātēm gan kā solistes, gan kā ansambļa dalībnieces. </a:t>
            </a:r>
          </a:p>
          <a:p>
            <a:pPr algn="just"/>
            <a:r>
              <a:rPr lang="lv-LV" sz="1200" b="0" i="0" dirty="0">
                <a:solidFill>
                  <a:srgbClr val="4B5C24"/>
                </a:solidFill>
                <a:effectLst/>
              </a:rPr>
              <a:t>Koklētāju ansamblis “</a:t>
            </a:r>
            <a:r>
              <a:rPr lang="lv-LV" sz="1200" b="0" i="0" dirty="0" err="1">
                <a:solidFill>
                  <a:srgbClr val="4B5C24"/>
                </a:solidFill>
                <a:effectLst/>
              </a:rPr>
              <a:t>Cantata</a:t>
            </a:r>
            <a:r>
              <a:rPr lang="lv-LV" sz="1200" b="0" i="0" dirty="0">
                <a:solidFill>
                  <a:srgbClr val="4B5C24"/>
                </a:solidFill>
                <a:effectLst/>
              </a:rPr>
              <a:t>” pastāvēšanas laikā ir piedalījies daudzos festivālos (“Gaismas ceļā”, “Kokļu dienas Jūrmalā”, “Baltā nakts”, “Kokļu mūzikas ziemas festivāls”) un koncertos, uzstājoties gan apvienotā koklētāju ansambļa sastāvā, gan sniedzot solo koncertus, (koncertprogrammas “Gaišā mūzika”, “Deju mūzikā”, “Ziemassvētku mirdzumā”, “Bahs un kokle”, “Lidojums mūzikā”). 2018. un 2019. gadā ansamblis intensīvi strādāja, veidodams jaunas, vērienīgas programmas - "Bahs. Vivaldi. Kokle", " "</a:t>
            </a:r>
            <a:r>
              <a:rPr lang="lv-LV" sz="1200" b="0" i="0" dirty="0" err="1">
                <a:solidFill>
                  <a:srgbClr val="4B5C24"/>
                </a:solidFill>
                <a:effectLst/>
              </a:rPr>
              <a:t>Enaudi</a:t>
            </a:r>
            <a:r>
              <a:rPr lang="lv-LV" sz="1200" b="0" i="0" dirty="0">
                <a:solidFill>
                  <a:srgbClr val="4B5C24"/>
                </a:solidFill>
                <a:effectLst/>
              </a:rPr>
              <a:t> un deja" u.c., uzstājoties lielākās un mazākās </a:t>
            </a:r>
            <a:r>
              <a:rPr lang="lv-LV" sz="1200" b="0" i="0" dirty="0" err="1">
                <a:solidFill>
                  <a:srgbClr val="4B5C24"/>
                </a:solidFill>
                <a:effectLst/>
              </a:rPr>
              <a:t>performancēs</a:t>
            </a:r>
            <a:r>
              <a:rPr lang="lv-LV" sz="1200" b="0" i="0" dirty="0">
                <a:solidFill>
                  <a:srgbClr val="4B5C24"/>
                </a:solidFill>
                <a:effectLst/>
              </a:rPr>
              <a:t>, pārpilnās klausītāju zālēs un ierakstot šīs programmas CD formātā.</a:t>
            </a:r>
            <a:endParaRPr lang="en-US" sz="1200" dirty="0">
              <a:solidFill>
                <a:srgbClr val="4B5C24"/>
              </a:solidFill>
            </a:endParaRPr>
          </a:p>
        </p:txBody>
      </p:sp>
      <p:sp>
        <p:nvSpPr>
          <p:cNvPr id="24" name="TextBox 6">
            <a:extLst>
              <a:ext uri="{FF2B5EF4-FFF2-40B4-BE49-F238E27FC236}">
                <a16:creationId xmlns:a16="http://schemas.microsoft.com/office/drawing/2014/main" id="{31FB77CD-57AD-5492-580B-3A652DCE5F28}"/>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25" name="Attēls 24">
            <a:extLst>
              <a:ext uri="{FF2B5EF4-FFF2-40B4-BE49-F238E27FC236}">
                <a16:creationId xmlns:a16="http://schemas.microsoft.com/office/drawing/2014/main" id="{D65A5EB3-3D85-1541-9764-D50259A24FD1}"/>
              </a:ext>
            </a:extLst>
          </p:cNvPr>
          <p:cNvPicPr>
            <a:picLocks noChangeAspect="1"/>
          </p:cNvPicPr>
          <p:nvPr/>
        </p:nvPicPr>
        <p:blipFill>
          <a:blip r:embed="rId2"/>
          <a:stretch>
            <a:fillRect/>
          </a:stretch>
        </p:blipFill>
        <p:spPr>
          <a:xfrm>
            <a:off x="10143838" y="5972051"/>
            <a:ext cx="2048161" cy="885949"/>
          </a:xfrm>
          <a:prstGeom prst="rect">
            <a:avLst/>
          </a:prstGeom>
        </p:spPr>
      </p:pic>
      <p:pic>
        <p:nvPicPr>
          <p:cNvPr id="27" name="Attēla vietturis 26">
            <a:extLst>
              <a:ext uri="{FF2B5EF4-FFF2-40B4-BE49-F238E27FC236}">
                <a16:creationId xmlns:a16="http://schemas.microsoft.com/office/drawing/2014/main" id="{83EEA7B6-C38A-894A-9E37-BF35124FFD7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7227" b="17227"/>
          <a:stretch>
            <a:fillRect/>
          </a:stretch>
        </p:blipFill>
        <p:spPr/>
      </p:pic>
      <p:pic>
        <p:nvPicPr>
          <p:cNvPr id="22" name="Attēla vietturis 21">
            <a:extLst>
              <a:ext uri="{FF2B5EF4-FFF2-40B4-BE49-F238E27FC236}">
                <a16:creationId xmlns:a16="http://schemas.microsoft.com/office/drawing/2014/main" id="{DA020BD4-55DD-7741-1856-B6134033EA8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449" r="449"/>
          <a:stretch>
            <a:fillRect/>
          </a:stretch>
        </p:blipFill>
        <p:spPr/>
      </p:pic>
      <p:sp>
        <p:nvSpPr>
          <p:cNvPr id="4" name="TextBox 3">
            <a:extLst>
              <a:ext uri="{FF2B5EF4-FFF2-40B4-BE49-F238E27FC236}">
                <a16:creationId xmlns:a16="http://schemas.microsoft.com/office/drawing/2014/main" id="{44257E4B-C9A0-79D7-E9E5-01267A70F314}"/>
              </a:ext>
            </a:extLst>
          </p:cNvPr>
          <p:cNvSpPr txBox="1"/>
          <p:nvPr/>
        </p:nvSpPr>
        <p:spPr>
          <a:xfrm>
            <a:off x="573395" y="6216162"/>
            <a:ext cx="2769382" cy="253916"/>
          </a:xfrm>
          <a:prstGeom prst="rect">
            <a:avLst/>
          </a:prstGeom>
          <a:noFill/>
        </p:spPr>
        <p:txBody>
          <a:bodyPr wrap="square" rtlCol="0">
            <a:spAutoFit/>
          </a:bodyPr>
          <a:lstStyle/>
          <a:p>
            <a:r>
              <a:rPr lang="lv-LV" sz="1050" dirty="0">
                <a:solidFill>
                  <a:srgbClr val="B9D2FF"/>
                </a:solidFill>
              </a:rPr>
              <a:t>Foto: no Līgas Griķes personīgā arhīva</a:t>
            </a:r>
          </a:p>
        </p:txBody>
      </p:sp>
      <p:sp>
        <p:nvSpPr>
          <p:cNvPr id="5" name="TextBox 4">
            <a:extLst>
              <a:ext uri="{FF2B5EF4-FFF2-40B4-BE49-F238E27FC236}">
                <a16:creationId xmlns:a16="http://schemas.microsoft.com/office/drawing/2014/main" id="{88170C42-26CA-22E4-477B-8E9BAA5A7367}"/>
              </a:ext>
            </a:extLst>
          </p:cNvPr>
          <p:cNvSpPr txBox="1"/>
          <p:nvPr/>
        </p:nvSpPr>
        <p:spPr>
          <a:xfrm>
            <a:off x="5820845" y="5968204"/>
            <a:ext cx="2626658" cy="261610"/>
          </a:xfrm>
          <a:prstGeom prst="rect">
            <a:avLst/>
          </a:prstGeom>
          <a:noFill/>
        </p:spPr>
        <p:txBody>
          <a:bodyPr wrap="square" rtlCol="0">
            <a:spAutoFit/>
          </a:bodyPr>
          <a:lstStyle/>
          <a:p>
            <a:pPr algn="r"/>
            <a:r>
              <a:rPr lang="lv-LV" sz="1100" dirty="0">
                <a:solidFill>
                  <a:srgbClr val="4B5C24"/>
                </a:solidFill>
              </a:rPr>
              <a:t>Informācija no: avesol.riga.lv</a:t>
            </a:r>
          </a:p>
        </p:txBody>
      </p:sp>
    </p:spTree>
    <p:extLst>
      <p:ext uri="{BB962C8B-B14F-4D97-AF65-F5344CB8AC3E}">
        <p14:creationId xmlns:p14="http://schemas.microsoft.com/office/powerpoint/2010/main" val="1905502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291D5-ECD9-E292-8C86-314A81AFEB5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F1479E9-D8F8-7B37-78AC-50138BEF3EE6}"/>
              </a:ext>
            </a:extLst>
          </p:cNvPr>
          <p:cNvSpPr txBox="1"/>
          <p:nvPr/>
        </p:nvSpPr>
        <p:spPr>
          <a:xfrm>
            <a:off x="389635" y="350866"/>
            <a:ext cx="8530248" cy="597664"/>
          </a:xfrm>
          <a:prstGeom prst="rect">
            <a:avLst/>
          </a:prstGeom>
        </p:spPr>
        <p:txBody>
          <a:bodyPr wrap="square" lIns="0" tIns="0" rIns="0" bIns="0" rtlCol="0" anchor="t">
            <a:spAutoFit/>
          </a:bodyPr>
          <a:lstStyle/>
          <a:p>
            <a:pPr>
              <a:lnSpc>
                <a:spcPts val="5040"/>
              </a:lnSpc>
            </a:pPr>
            <a:r>
              <a:rPr lang="lv-LV" sz="4000" b="1" dirty="0">
                <a:solidFill>
                  <a:srgbClr val="4B5C24"/>
                </a:solidFill>
                <a:latin typeface="Inter Bold"/>
                <a:ea typeface="Inter Bold"/>
                <a:cs typeface="Inter Bold"/>
                <a:sym typeface="Inter Bold"/>
              </a:rPr>
              <a:t>Senākā kokle Babītes mūzikas skolā</a:t>
            </a:r>
            <a:endParaRPr lang="en-US" sz="4000" b="1" dirty="0">
              <a:solidFill>
                <a:srgbClr val="4B5C24"/>
              </a:solidFill>
              <a:latin typeface="Inter Bold"/>
              <a:ea typeface="Inter Bold"/>
              <a:cs typeface="Inter Bold"/>
              <a:sym typeface="Inter Bold"/>
            </a:endParaRPr>
          </a:p>
        </p:txBody>
      </p:sp>
      <p:grpSp>
        <p:nvGrpSpPr>
          <p:cNvPr id="4" name="Group 4">
            <a:extLst>
              <a:ext uri="{FF2B5EF4-FFF2-40B4-BE49-F238E27FC236}">
                <a16:creationId xmlns:a16="http://schemas.microsoft.com/office/drawing/2014/main" id="{16F45F12-9781-0E8B-BC63-AF9A29697865}"/>
              </a:ext>
            </a:extLst>
          </p:cNvPr>
          <p:cNvGrpSpPr/>
          <p:nvPr/>
        </p:nvGrpSpPr>
        <p:grpSpPr>
          <a:xfrm>
            <a:off x="8849223" y="0"/>
            <a:ext cx="3342777" cy="6858000"/>
            <a:chOff x="0" y="0"/>
            <a:chExt cx="1320603" cy="2709333"/>
          </a:xfrm>
          <a:solidFill>
            <a:srgbClr val="4B5C24"/>
          </a:solidFill>
        </p:grpSpPr>
        <p:sp>
          <p:nvSpPr>
            <p:cNvPr id="5" name="Freeform 5">
              <a:extLst>
                <a:ext uri="{FF2B5EF4-FFF2-40B4-BE49-F238E27FC236}">
                  <a16:creationId xmlns:a16="http://schemas.microsoft.com/office/drawing/2014/main" id="{0C9C366E-CD9D-ED21-EF28-0E7B1D6EECFF}"/>
                </a:ext>
              </a:extLst>
            </p:cNvPr>
            <p:cNvSpPr/>
            <p:nvPr/>
          </p:nvSpPr>
          <p:spPr>
            <a:xfrm>
              <a:off x="0" y="0"/>
              <a:ext cx="1320603" cy="2709333"/>
            </a:xfrm>
            <a:custGeom>
              <a:avLst/>
              <a:gdLst/>
              <a:ahLst/>
              <a:cxnLst/>
              <a:rect l="l" t="t" r="r" b="b"/>
              <a:pathLst>
                <a:path w="1320603" h="2709333">
                  <a:moveTo>
                    <a:pt x="0" y="0"/>
                  </a:moveTo>
                  <a:lnTo>
                    <a:pt x="1320603" y="0"/>
                  </a:lnTo>
                  <a:lnTo>
                    <a:pt x="1320603" y="2709333"/>
                  </a:lnTo>
                  <a:lnTo>
                    <a:pt x="0" y="2709333"/>
                  </a:lnTo>
                  <a:close/>
                </a:path>
              </a:pathLst>
            </a:custGeom>
            <a:grpFill/>
          </p:spPr>
          <p:txBody>
            <a:bodyPr/>
            <a:lstStyle/>
            <a:p>
              <a:endParaRPr lang="lv-LV"/>
            </a:p>
          </p:txBody>
        </p:sp>
        <p:sp>
          <p:nvSpPr>
            <p:cNvPr id="6" name="TextBox 6">
              <a:extLst>
                <a:ext uri="{FF2B5EF4-FFF2-40B4-BE49-F238E27FC236}">
                  <a16:creationId xmlns:a16="http://schemas.microsoft.com/office/drawing/2014/main" id="{3A6454BD-5BB5-8D6E-A555-A92BDEFABE98}"/>
                </a:ext>
              </a:extLst>
            </p:cNvPr>
            <p:cNvSpPr txBox="1"/>
            <p:nvPr/>
          </p:nvSpPr>
          <p:spPr>
            <a:xfrm>
              <a:off x="0" y="-47625"/>
              <a:ext cx="1320603" cy="2756958"/>
            </a:xfrm>
            <a:prstGeom prst="rect">
              <a:avLst/>
            </a:prstGeom>
            <a:grpFill/>
          </p:spPr>
          <p:txBody>
            <a:bodyPr lIns="33867" tIns="33867" rIns="33867" bIns="33867" rtlCol="0" anchor="ctr"/>
            <a:lstStyle/>
            <a:p>
              <a:pPr algn="ctr">
                <a:lnSpc>
                  <a:spcPts val="1653"/>
                </a:lnSpc>
              </a:pPr>
              <a:endParaRPr sz="1200" dirty="0"/>
            </a:p>
          </p:txBody>
        </p:sp>
      </p:grpSp>
      <p:sp>
        <p:nvSpPr>
          <p:cNvPr id="22" name="TextBox 22">
            <a:extLst>
              <a:ext uri="{FF2B5EF4-FFF2-40B4-BE49-F238E27FC236}">
                <a16:creationId xmlns:a16="http://schemas.microsoft.com/office/drawing/2014/main" id="{F1FC4A25-47FD-D697-97AB-8F0F363B133D}"/>
              </a:ext>
            </a:extLst>
          </p:cNvPr>
          <p:cNvSpPr txBox="1"/>
          <p:nvPr/>
        </p:nvSpPr>
        <p:spPr>
          <a:xfrm>
            <a:off x="9186716" y="2814921"/>
            <a:ext cx="2667790" cy="945387"/>
          </a:xfrm>
          <a:prstGeom prst="rect">
            <a:avLst/>
          </a:prstGeom>
          <a:ln>
            <a:noFill/>
          </a:ln>
        </p:spPr>
        <p:txBody>
          <a:bodyPr wrap="square" lIns="0" tIns="0" rIns="0" bIns="0" rtlCol="0" anchor="t">
            <a:spAutoFit/>
          </a:bodyPr>
          <a:lstStyle/>
          <a:p>
            <a:pPr algn="just">
              <a:lnSpc>
                <a:spcPts val="2480"/>
              </a:lnSpc>
            </a:pPr>
            <a:r>
              <a:rPr lang="lv-LV" dirty="0">
                <a:solidFill>
                  <a:srgbClr val="B9D2FF"/>
                </a:solidFill>
                <a:ea typeface="Open Sans"/>
                <a:cs typeface="Open Sans"/>
                <a:sym typeface="Open Sans"/>
              </a:rPr>
              <a:t>Seno kokli izgatavoja Jānis </a:t>
            </a:r>
            <a:r>
              <a:rPr lang="lv-LV" dirty="0" err="1">
                <a:solidFill>
                  <a:srgbClr val="B9D2FF"/>
                </a:solidFill>
                <a:ea typeface="Open Sans"/>
                <a:cs typeface="Open Sans"/>
                <a:sym typeface="Open Sans"/>
              </a:rPr>
              <a:t>Plinča</a:t>
            </a:r>
            <a:r>
              <a:rPr lang="lv-LV" dirty="0">
                <a:solidFill>
                  <a:srgbClr val="B9D2FF"/>
                </a:solidFill>
                <a:ea typeface="Open Sans"/>
                <a:cs typeface="Open Sans"/>
                <a:sym typeface="Open Sans"/>
              </a:rPr>
              <a:t> 1970. gadu beigās.</a:t>
            </a:r>
            <a:endParaRPr lang="en-US" dirty="0">
              <a:solidFill>
                <a:srgbClr val="B9D2FF"/>
              </a:solidFill>
              <a:ea typeface="Open Sans"/>
              <a:cs typeface="Open Sans"/>
              <a:sym typeface="Open Sans"/>
            </a:endParaRPr>
          </a:p>
        </p:txBody>
      </p:sp>
      <p:pic>
        <p:nvPicPr>
          <p:cNvPr id="8" name="Attēls 7">
            <a:extLst>
              <a:ext uri="{FF2B5EF4-FFF2-40B4-BE49-F238E27FC236}">
                <a16:creationId xmlns:a16="http://schemas.microsoft.com/office/drawing/2014/main" id="{4C3BE43B-D48F-E670-4CF9-635C135C0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450" y="1118804"/>
            <a:ext cx="3753067" cy="5004089"/>
          </a:xfrm>
          <a:prstGeom prst="rect">
            <a:avLst/>
          </a:prstGeom>
        </p:spPr>
      </p:pic>
      <p:pic>
        <p:nvPicPr>
          <p:cNvPr id="14" name="Attēls 13">
            <a:extLst>
              <a:ext uri="{FF2B5EF4-FFF2-40B4-BE49-F238E27FC236}">
                <a16:creationId xmlns:a16="http://schemas.microsoft.com/office/drawing/2014/main" id="{C5137C3A-DCB4-516C-1FB5-4871246B5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00" y="1122993"/>
            <a:ext cx="3749925" cy="4999900"/>
          </a:xfrm>
          <a:prstGeom prst="rect">
            <a:avLst/>
          </a:prstGeom>
        </p:spPr>
      </p:pic>
      <p:pic>
        <p:nvPicPr>
          <p:cNvPr id="20" name="Attēls 19">
            <a:extLst>
              <a:ext uri="{FF2B5EF4-FFF2-40B4-BE49-F238E27FC236}">
                <a16:creationId xmlns:a16="http://schemas.microsoft.com/office/drawing/2014/main" id="{420DA476-05CA-EC9F-6745-FD6A533B0850}"/>
              </a:ext>
            </a:extLst>
          </p:cNvPr>
          <p:cNvPicPr>
            <a:picLocks noChangeAspect="1"/>
          </p:cNvPicPr>
          <p:nvPr/>
        </p:nvPicPr>
        <p:blipFill>
          <a:blip r:embed="rId4"/>
          <a:stretch>
            <a:fillRect/>
          </a:stretch>
        </p:blipFill>
        <p:spPr>
          <a:xfrm>
            <a:off x="10143839" y="5995954"/>
            <a:ext cx="2048161" cy="860470"/>
          </a:xfrm>
          <a:prstGeom prst="rect">
            <a:avLst/>
          </a:prstGeom>
        </p:spPr>
      </p:pic>
      <p:sp>
        <p:nvSpPr>
          <p:cNvPr id="3" name="TextBox 2">
            <a:extLst>
              <a:ext uri="{FF2B5EF4-FFF2-40B4-BE49-F238E27FC236}">
                <a16:creationId xmlns:a16="http://schemas.microsoft.com/office/drawing/2014/main" id="{62CDBDD0-6B67-CBC0-6640-B80204450210}"/>
              </a:ext>
            </a:extLst>
          </p:cNvPr>
          <p:cNvSpPr txBox="1"/>
          <p:nvPr/>
        </p:nvSpPr>
        <p:spPr>
          <a:xfrm>
            <a:off x="584719" y="6122893"/>
            <a:ext cx="1276100" cy="253916"/>
          </a:xfrm>
          <a:prstGeom prst="rect">
            <a:avLst/>
          </a:prstGeom>
          <a:noFill/>
        </p:spPr>
        <p:txBody>
          <a:bodyPr wrap="square" rtlCol="0">
            <a:spAutoFit/>
          </a:bodyPr>
          <a:lstStyle/>
          <a:p>
            <a:r>
              <a:rPr lang="lv-LV" sz="1050" dirty="0">
                <a:solidFill>
                  <a:srgbClr val="4B5C24"/>
                </a:solidFill>
              </a:rPr>
              <a:t>Foto: Ieva Vītola</a:t>
            </a:r>
          </a:p>
        </p:txBody>
      </p:sp>
    </p:spTree>
    <p:extLst>
      <p:ext uri="{BB962C8B-B14F-4D97-AF65-F5344CB8AC3E}">
        <p14:creationId xmlns:p14="http://schemas.microsoft.com/office/powerpoint/2010/main" val="3564349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C4043-9E47-CE9F-8A6E-D99037CEF6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1E5D3-D71E-9B3C-52E6-BA833D31B055}"/>
              </a:ext>
            </a:extLst>
          </p:cNvPr>
          <p:cNvSpPr>
            <a:spLocks noGrp="1"/>
          </p:cNvSpPr>
          <p:nvPr>
            <p:ph type="ctrTitle"/>
          </p:nvPr>
        </p:nvSpPr>
        <p:spPr>
          <a:xfrm>
            <a:off x="6352441" y="633903"/>
            <a:ext cx="5197721" cy="997673"/>
          </a:xfrm>
        </p:spPr>
        <p:txBody>
          <a:bodyPr/>
          <a:lstStyle/>
          <a:p>
            <a:r>
              <a:rPr lang="lv-LV" sz="3200" dirty="0"/>
              <a:t>Kokles Dziesmu svētkos</a:t>
            </a:r>
            <a:endParaRPr lang="en-US" sz="3200" dirty="0"/>
          </a:p>
        </p:txBody>
      </p:sp>
      <p:sp>
        <p:nvSpPr>
          <p:cNvPr id="3" name="Subtitle 2">
            <a:extLst>
              <a:ext uri="{FF2B5EF4-FFF2-40B4-BE49-F238E27FC236}">
                <a16:creationId xmlns:a16="http://schemas.microsoft.com/office/drawing/2014/main" id="{E9CC3F11-AE32-A573-622B-24004E900FA4}"/>
              </a:ext>
            </a:extLst>
          </p:cNvPr>
          <p:cNvSpPr>
            <a:spLocks noGrp="1"/>
          </p:cNvSpPr>
          <p:nvPr>
            <p:ph type="subTitle" idx="1"/>
          </p:nvPr>
        </p:nvSpPr>
        <p:spPr>
          <a:xfrm>
            <a:off x="6352441" y="1362635"/>
            <a:ext cx="5197721" cy="4929211"/>
          </a:xfrm>
        </p:spPr>
        <p:txBody>
          <a:bodyPr anchor="t"/>
          <a:lstStyle/>
          <a:p>
            <a:pPr algn="just"/>
            <a:r>
              <a:rPr lang="lv-LV" sz="1400" dirty="0"/>
              <a:t>Pirmo reizi Dziesmu svētkos kokles ieskanējās 1970. gadā. Apmēram 30 koklētājas apvienojās kopā ansamblī un uzstājās deju koncertā Daugavas stadionā.</a:t>
            </a:r>
          </a:p>
          <a:p>
            <a:pPr algn="just"/>
            <a:r>
              <a:rPr lang="lv-LV" sz="1400" dirty="0"/>
              <a:t>Otrreiz kokles piedalījās 1973. gadā, kad notika simtgades Dziesmu svētki, kuros, neskatoties uz to, ka tie bija pieaugošu dziesmu svētki, piedalījās arī mūzikas skolu koklētāku ansambļi. No šī gada Dziesmu svētku norisēs ienāca Tautas mūzikas koncerts. </a:t>
            </a:r>
          </a:p>
          <a:p>
            <a:pPr algn="just"/>
            <a:r>
              <a:rPr lang="lv-LV" sz="1400" dirty="0"/>
              <a:t>Trešo reizi svētkos koklētāku ansambļi piedalījās 1977. gadā – nu jau par tradīciju kļuvušajā Tautas mūzikas koncertā, kas daudzus turpmākos gadus notika Latvijas Valsts universitātes (tagad- Latvijas Universitāte) Lielajā aulā. Nākamo reizi Dziesmu svētkos kokle skanēja IV Skolēnu dziesmu un deju svētkos.</a:t>
            </a:r>
            <a:endParaRPr lang="en-US" sz="1400" dirty="0"/>
          </a:p>
        </p:txBody>
      </p:sp>
      <p:pic>
        <p:nvPicPr>
          <p:cNvPr id="12" name="Attēla vietturis 11">
            <a:extLst>
              <a:ext uri="{FF2B5EF4-FFF2-40B4-BE49-F238E27FC236}">
                <a16:creationId xmlns:a16="http://schemas.microsoft.com/office/drawing/2014/main" id="{36AA8A98-3EEC-EADE-1D7A-23EBCDC983E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9363" r="19363"/>
          <a:stretch>
            <a:fillRect/>
          </a:stretch>
        </p:blipFill>
        <p:spPr/>
      </p:pic>
      <p:sp>
        <p:nvSpPr>
          <p:cNvPr id="13" name="TextBox 12">
            <a:extLst>
              <a:ext uri="{FF2B5EF4-FFF2-40B4-BE49-F238E27FC236}">
                <a16:creationId xmlns:a16="http://schemas.microsoft.com/office/drawing/2014/main" id="{B685FEC7-4A35-35C1-A80F-52E3FCE64444}"/>
              </a:ext>
            </a:extLst>
          </p:cNvPr>
          <p:cNvSpPr txBox="1"/>
          <p:nvPr/>
        </p:nvSpPr>
        <p:spPr>
          <a:xfrm>
            <a:off x="552191" y="6226688"/>
            <a:ext cx="4625788" cy="261610"/>
          </a:xfrm>
          <a:prstGeom prst="rect">
            <a:avLst/>
          </a:prstGeom>
          <a:noFill/>
        </p:spPr>
        <p:txBody>
          <a:bodyPr wrap="square" rtlCol="0">
            <a:spAutoFit/>
          </a:bodyPr>
          <a:lstStyle/>
          <a:p>
            <a:r>
              <a:rPr lang="it-IT" sz="1100" dirty="0">
                <a:solidFill>
                  <a:srgbClr val="4B5C24"/>
                </a:solidFill>
              </a:rPr>
              <a:t>Foto: Evija Tr</a:t>
            </a:r>
            <a:r>
              <a:rPr lang="lv-LV" sz="1100" dirty="0">
                <a:solidFill>
                  <a:srgbClr val="4B5C24"/>
                </a:solidFill>
              </a:rPr>
              <a:t>i</a:t>
            </a:r>
            <a:r>
              <a:rPr lang="it-IT" sz="1100" dirty="0">
                <a:solidFill>
                  <a:srgbClr val="4B5C24"/>
                </a:solidFill>
              </a:rPr>
              <a:t>fanova/ LNKC arhīvs</a:t>
            </a:r>
            <a:endParaRPr lang="lv-LV" sz="1100" dirty="0">
              <a:solidFill>
                <a:srgbClr val="4B5C24"/>
              </a:solidFill>
            </a:endParaRPr>
          </a:p>
        </p:txBody>
      </p:sp>
      <p:sp>
        <p:nvSpPr>
          <p:cNvPr id="14" name="TextBox 13">
            <a:extLst>
              <a:ext uri="{FF2B5EF4-FFF2-40B4-BE49-F238E27FC236}">
                <a16:creationId xmlns:a16="http://schemas.microsoft.com/office/drawing/2014/main" id="{6E2BF26F-33C4-1A9E-F1BD-F6AC5DE36507}"/>
              </a:ext>
            </a:extLst>
          </p:cNvPr>
          <p:cNvSpPr txBox="1"/>
          <p:nvPr/>
        </p:nvSpPr>
        <p:spPr>
          <a:xfrm>
            <a:off x="9852211" y="5476880"/>
            <a:ext cx="1787597" cy="261610"/>
          </a:xfrm>
          <a:prstGeom prst="rect">
            <a:avLst/>
          </a:prstGeom>
          <a:noFill/>
        </p:spPr>
        <p:txBody>
          <a:bodyPr wrap="square" rtlCol="0">
            <a:spAutoFit/>
          </a:bodyPr>
          <a:lstStyle/>
          <a:p>
            <a:pPr algn="r"/>
            <a:r>
              <a:rPr lang="lv-LV" sz="1100" dirty="0">
                <a:solidFill>
                  <a:srgbClr val="4B5C24"/>
                </a:solidFill>
              </a:rPr>
              <a:t>Informācija: no lsm.lv</a:t>
            </a:r>
          </a:p>
        </p:txBody>
      </p:sp>
      <p:pic>
        <p:nvPicPr>
          <p:cNvPr id="15" name="Attēls 14">
            <a:extLst>
              <a:ext uri="{FF2B5EF4-FFF2-40B4-BE49-F238E27FC236}">
                <a16:creationId xmlns:a16="http://schemas.microsoft.com/office/drawing/2014/main" id="{E25EB191-769A-3A39-CA14-1616D477603B}"/>
              </a:ext>
            </a:extLst>
          </p:cNvPr>
          <p:cNvPicPr>
            <a:picLocks noChangeAspect="1"/>
          </p:cNvPicPr>
          <p:nvPr/>
        </p:nvPicPr>
        <p:blipFill>
          <a:blip r:embed="rId4"/>
          <a:stretch>
            <a:fillRect/>
          </a:stretch>
        </p:blipFill>
        <p:spPr>
          <a:xfrm>
            <a:off x="10143838" y="5972051"/>
            <a:ext cx="2048161" cy="885949"/>
          </a:xfrm>
          <a:prstGeom prst="rect">
            <a:avLst/>
          </a:prstGeom>
        </p:spPr>
      </p:pic>
    </p:spTree>
    <p:extLst>
      <p:ext uri="{BB962C8B-B14F-4D97-AF65-F5344CB8AC3E}">
        <p14:creationId xmlns:p14="http://schemas.microsoft.com/office/powerpoint/2010/main" val="543193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5145537" y="0"/>
            <a:ext cx="7046463" cy="6858000"/>
            <a:chOff x="0" y="0"/>
            <a:chExt cx="2783788" cy="2709333"/>
          </a:xfrm>
          <a:solidFill>
            <a:srgbClr val="4B5C24"/>
          </a:solidFill>
        </p:grpSpPr>
        <p:sp>
          <p:nvSpPr>
            <p:cNvPr id="9" name="Freeform 9"/>
            <p:cNvSpPr/>
            <p:nvPr/>
          </p:nvSpPr>
          <p:spPr>
            <a:xfrm>
              <a:off x="0" y="0"/>
              <a:ext cx="2783788" cy="2709333"/>
            </a:xfrm>
            <a:custGeom>
              <a:avLst/>
              <a:gdLst/>
              <a:ahLst/>
              <a:cxnLst/>
              <a:rect l="l" t="t" r="r" b="b"/>
              <a:pathLst>
                <a:path w="2783788" h="2709333">
                  <a:moveTo>
                    <a:pt x="0" y="0"/>
                  </a:moveTo>
                  <a:lnTo>
                    <a:pt x="2783788" y="0"/>
                  </a:lnTo>
                  <a:lnTo>
                    <a:pt x="2783788" y="2709333"/>
                  </a:lnTo>
                  <a:lnTo>
                    <a:pt x="0" y="2709333"/>
                  </a:lnTo>
                  <a:close/>
                </a:path>
              </a:pathLst>
            </a:custGeom>
            <a:grpFill/>
          </p:spPr>
          <p:txBody>
            <a:bodyPr/>
            <a:lstStyle/>
            <a:p>
              <a:endParaRPr lang="lv-LV"/>
            </a:p>
          </p:txBody>
        </p:sp>
        <p:sp>
          <p:nvSpPr>
            <p:cNvPr id="10" name="TextBox 10"/>
            <p:cNvSpPr txBox="1"/>
            <p:nvPr/>
          </p:nvSpPr>
          <p:spPr>
            <a:xfrm>
              <a:off x="0" y="-47625"/>
              <a:ext cx="2783788" cy="2756958"/>
            </a:xfrm>
            <a:prstGeom prst="rect">
              <a:avLst/>
            </a:prstGeom>
            <a:grpFill/>
          </p:spPr>
          <p:txBody>
            <a:bodyPr lIns="33867" tIns="33867" rIns="33867" bIns="33867" rtlCol="0" anchor="ctr"/>
            <a:lstStyle/>
            <a:p>
              <a:pPr algn="ctr">
                <a:lnSpc>
                  <a:spcPts val="1653"/>
                </a:lnSpc>
              </a:pPr>
              <a:endParaRPr sz="1200"/>
            </a:p>
          </p:txBody>
        </p:sp>
      </p:grpSp>
      <p:sp>
        <p:nvSpPr>
          <p:cNvPr id="6" name="TextBox 6"/>
          <p:cNvSpPr txBox="1"/>
          <p:nvPr/>
        </p:nvSpPr>
        <p:spPr>
          <a:xfrm>
            <a:off x="559964" y="374847"/>
            <a:ext cx="4545893" cy="641201"/>
          </a:xfrm>
          <a:prstGeom prst="rect">
            <a:avLst/>
          </a:prstGeom>
        </p:spPr>
        <p:txBody>
          <a:bodyPr lIns="0" tIns="0" rIns="0" bIns="0" rtlCol="0" anchor="t">
            <a:spAutoFit/>
          </a:bodyPr>
          <a:lstStyle/>
          <a:p>
            <a:pPr>
              <a:lnSpc>
                <a:spcPts val="5040"/>
              </a:lnSpc>
            </a:pPr>
            <a:r>
              <a:rPr lang="lv-LV" sz="4800" b="1" dirty="0" err="1">
                <a:solidFill>
                  <a:srgbClr val="4B5C24"/>
                </a:solidFill>
                <a:latin typeface="Inter Bold"/>
                <a:ea typeface="Inter Bold"/>
                <a:cs typeface="Inter Bold"/>
                <a:sym typeface="Inter Bold"/>
              </a:rPr>
              <a:t>Liporu</a:t>
            </a:r>
            <a:r>
              <a:rPr lang="lv-LV" sz="4800" b="1" dirty="0">
                <a:solidFill>
                  <a:srgbClr val="4B5C24"/>
                </a:solidFill>
                <a:latin typeface="Inter Bold"/>
                <a:ea typeface="Inter Bold"/>
                <a:cs typeface="Inter Bold"/>
                <a:sym typeface="Inter Bold"/>
              </a:rPr>
              <a:t> dzimta</a:t>
            </a:r>
            <a:endParaRPr lang="en-US" sz="4800" b="1" dirty="0">
              <a:solidFill>
                <a:srgbClr val="4B5C24"/>
              </a:solidFill>
              <a:latin typeface="Inter Bold"/>
              <a:ea typeface="Inter Bold"/>
              <a:cs typeface="Inter Bold"/>
              <a:sym typeface="Inter Bold"/>
            </a:endParaRPr>
          </a:p>
        </p:txBody>
      </p:sp>
      <p:pic>
        <p:nvPicPr>
          <p:cNvPr id="1026" name="Picture 2">
            <a:extLst>
              <a:ext uri="{FF2B5EF4-FFF2-40B4-BE49-F238E27FC236}">
                <a16:creationId xmlns:a16="http://schemas.microsoft.com/office/drawing/2014/main" id="{54DABF70-1FBF-6716-47DA-13114D932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964" y="1520907"/>
            <a:ext cx="6426389" cy="4228564"/>
          </a:xfrm>
          <a:prstGeom prst="rect">
            <a:avLst/>
          </a:prstGeom>
          <a:noFill/>
          <a:extLst>
            <a:ext uri="{909E8E84-426E-40DD-AFC4-6F175D3DCCD1}">
              <a14:hiddenFill xmlns:a14="http://schemas.microsoft.com/office/drawing/2010/main">
                <a:solidFill>
                  <a:srgbClr val="FFFFFF"/>
                </a:solidFill>
              </a14:hiddenFill>
            </a:ext>
          </a:extLst>
        </p:spPr>
      </p:pic>
      <p:pic>
        <p:nvPicPr>
          <p:cNvPr id="30" name="Attēls 29">
            <a:extLst>
              <a:ext uri="{FF2B5EF4-FFF2-40B4-BE49-F238E27FC236}">
                <a16:creationId xmlns:a16="http://schemas.microsoft.com/office/drawing/2014/main" id="{60668391-C5F5-4799-98A9-69B8460168E7}"/>
              </a:ext>
            </a:extLst>
          </p:cNvPr>
          <p:cNvPicPr>
            <a:picLocks noChangeAspect="1"/>
          </p:cNvPicPr>
          <p:nvPr/>
        </p:nvPicPr>
        <p:blipFill>
          <a:blip r:embed="rId3"/>
          <a:stretch>
            <a:fillRect/>
          </a:stretch>
        </p:blipFill>
        <p:spPr>
          <a:xfrm>
            <a:off x="10143839" y="5995954"/>
            <a:ext cx="2048161" cy="860470"/>
          </a:xfrm>
          <a:prstGeom prst="rect">
            <a:avLst/>
          </a:prstGeom>
        </p:spPr>
      </p:pic>
      <p:sp>
        <p:nvSpPr>
          <p:cNvPr id="31" name="TextBox 30">
            <a:extLst>
              <a:ext uri="{FF2B5EF4-FFF2-40B4-BE49-F238E27FC236}">
                <a16:creationId xmlns:a16="http://schemas.microsoft.com/office/drawing/2014/main" id="{30A78A83-2CCC-A435-B71A-86AF3CB8165A}"/>
              </a:ext>
            </a:extLst>
          </p:cNvPr>
          <p:cNvSpPr txBox="1"/>
          <p:nvPr/>
        </p:nvSpPr>
        <p:spPr>
          <a:xfrm>
            <a:off x="7368988" y="923365"/>
            <a:ext cx="4356847" cy="5016758"/>
          </a:xfrm>
          <a:prstGeom prst="rect">
            <a:avLst/>
          </a:prstGeom>
          <a:noFill/>
        </p:spPr>
        <p:txBody>
          <a:bodyPr wrap="square" rtlCol="0">
            <a:spAutoFit/>
          </a:bodyPr>
          <a:lstStyle/>
          <a:p>
            <a:pPr algn="just"/>
            <a:r>
              <a:rPr lang="lv-LV" sz="1600" dirty="0" err="1">
                <a:solidFill>
                  <a:srgbClr val="B9D2FF"/>
                </a:solidFill>
              </a:rPr>
              <a:t>Lipori</a:t>
            </a:r>
            <a:r>
              <a:rPr lang="lv-LV" sz="1600" dirty="0">
                <a:solidFill>
                  <a:srgbClr val="B9D2FF"/>
                </a:solidFill>
              </a:rPr>
              <a:t> ir dzimta, kas ir spēcīgi saistīta ar koklēm. Kārlis </a:t>
            </a:r>
            <a:r>
              <a:rPr lang="lv-LV" sz="1600" dirty="0" err="1">
                <a:solidFill>
                  <a:srgbClr val="B9D2FF"/>
                </a:solidFill>
              </a:rPr>
              <a:t>Lipors</a:t>
            </a:r>
            <a:r>
              <a:rPr lang="lv-LV" sz="1600" dirty="0">
                <a:solidFill>
                  <a:srgbClr val="B9D2FF"/>
                </a:solidFill>
              </a:rPr>
              <a:t>  ir viens no pieredzes bagātākajiem kokļu meistariem Latvijā. Kārlis </a:t>
            </a:r>
            <a:r>
              <a:rPr lang="lv-LV" sz="1600" dirty="0" err="1">
                <a:solidFill>
                  <a:srgbClr val="B9D2FF"/>
                </a:solidFill>
              </a:rPr>
              <a:t>Lipors</a:t>
            </a:r>
            <a:r>
              <a:rPr lang="lv-LV" sz="1600" dirty="0">
                <a:solidFill>
                  <a:srgbClr val="B9D2FF"/>
                </a:solidFill>
              </a:rPr>
              <a:t>, dēla Edgara mudināts, pirms vairāk kā 30 gadiem pievērsās kokļu gatavošanai. Tagad Kārlis </a:t>
            </a:r>
            <a:r>
              <a:rPr lang="lv-LV" sz="1600" dirty="0" err="1">
                <a:solidFill>
                  <a:srgbClr val="B9D2FF"/>
                </a:solidFill>
              </a:rPr>
              <a:t>Lipors</a:t>
            </a:r>
            <a:r>
              <a:rPr lang="lv-LV" sz="1600" dirty="0">
                <a:solidFill>
                  <a:srgbClr val="B9D2FF"/>
                </a:solidFill>
              </a:rPr>
              <a:t> ir augsti pieprasīts kokļu izgatavošanas meistars, kuram ir  neizsīkstoša pasūtījumu rinda. Kopumā viņš ir izgatavojis vairākus tūkstošus kokļu. Kokles pārsvarā tiek izgatavotas no priedes un egles, bet var tikt izgatavotas arī no liepas vai bērza.</a:t>
            </a:r>
          </a:p>
          <a:p>
            <a:pPr algn="just"/>
            <a:r>
              <a:rPr lang="lv-LV" sz="1600" dirty="0">
                <a:solidFill>
                  <a:srgbClr val="B9D2FF"/>
                </a:solidFill>
              </a:rPr>
              <a:t>Kaut arī Kārlis </a:t>
            </a:r>
            <a:r>
              <a:rPr lang="lv-LV" sz="1600" dirty="0" err="1">
                <a:solidFill>
                  <a:srgbClr val="B9D2FF"/>
                </a:solidFill>
              </a:rPr>
              <a:t>Lipors</a:t>
            </a:r>
            <a:r>
              <a:rPr lang="lv-LV" sz="1600" dirty="0">
                <a:solidFill>
                  <a:srgbClr val="B9D2FF"/>
                </a:solidFill>
              </a:rPr>
              <a:t> ir kokļu meistars, kokli viņš pats nespēlē, ar to nodarbojas viņa dēls Edgars.</a:t>
            </a:r>
          </a:p>
          <a:p>
            <a:pPr algn="just"/>
            <a:r>
              <a:rPr lang="lv-LV" sz="1600" dirty="0">
                <a:solidFill>
                  <a:srgbClr val="B9D2FF"/>
                </a:solidFill>
              </a:rPr>
              <a:t>Kokļu izgatavošanai ir pievērsies gan Kārlis </a:t>
            </a:r>
            <a:r>
              <a:rPr lang="lv-LV" sz="1600" dirty="0" err="1">
                <a:solidFill>
                  <a:srgbClr val="B9D2FF"/>
                </a:solidFill>
              </a:rPr>
              <a:t>Lipors</a:t>
            </a:r>
            <a:r>
              <a:rPr lang="lv-LV" sz="1600" dirty="0">
                <a:solidFill>
                  <a:srgbClr val="B9D2FF"/>
                </a:solidFill>
              </a:rPr>
              <a:t>, gan arī viņa dēli Uldis un Edgars, kas nu jau ir kļuvuši par pieprasītiem kokļu meistariem.</a:t>
            </a:r>
          </a:p>
        </p:txBody>
      </p:sp>
      <p:sp>
        <p:nvSpPr>
          <p:cNvPr id="1025" name="TextBox 1024">
            <a:extLst>
              <a:ext uri="{FF2B5EF4-FFF2-40B4-BE49-F238E27FC236}">
                <a16:creationId xmlns:a16="http://schemas.microsoft.com/office/drawing/2014/main" id="{9AEFEC4B-12FE-02E8-3741-A5EE3042D70A}"/>
              </a:ext>
            </a:extLst>
          </p:cNvPr>
          <p:cNvSpPr txBox="1"/>
          <p:nvPr/>
        </p:nvSpPr>
        <p:spPr>
          <a:xfrm>
            <a:off x="497210" y="5725380"/>
            <a:ext cx="4809896" cy="261610"/>
          </a:xfrm>
          <a:prstGeom prst="rect">
            <a:avLst/>
          </a:prstGeom>
          <a:noFill/>
        </p:spPr>
        <p:txBody>
          <a:bodyPr wrap="square" rtlCol="0">
            <a:spAutoFit/>
          </a:bodyPr>
          <a:lstStyle/>
          <a:p>
            <a:r>
              <a:rPr lang="lv-LV" sz="1100" dirty="0">
                <a:solidFill>
                  <a:srgbClr val="4B5C24"/>
                </a:solidFill>
              </a:rPr>
              <a:t>Foto: Anete </a:t>
            </a:r>
            <a:r>
              <a:rPr lang="lv-LV" sz="1100" dirty="0" err="1">
                <a:solidFill>
                  <a:srgbClr val="4B5C24"/>
                </a:solidFill>
              </a:rPr>
              <a:t>Stuce</a:t>
            </a:r>
            <a:r>
              <a:rPr lang="lv-LV" sz="1100" dirty="0">
                <a:solidFill>
                  <a:srgbClr val="4B5C24"/>
                </a:solidFill>
              </a:rPr>
              <a:t>     	                      Uldis, Kārlis un Edgars </a:t>
            </a:r>
            <a:r>
              <a:rPr lang="lv-LV" sz="1100" dirty="0" err="1">
                <a:solidFill>
                  <a:srgbClr val="4B5C24"/>
                </a:solidFill>
              </a:rPr>
              <a:t>Lipori</a:t>
            </a:r>
            <a:r>
              <a:rPr lang="lv-LV" sz="1100" dirty="0">
                <a:solidFill>
                  <a:srgbClr val="4B5C24"/>
                </a:solidFill>
              </a:rPr>
              <a:t> </a:t>
            </a:r>
          </a:p>
        </p:txBody>
      </p:sp>
      <p:sp>
        <p:nvSpPr>
          <p:cNvPr id="2" name="TextBox 1">
            <a:extLst>
              <a:ext uri="{FF2B5EF4-FFF2-40B4-BE49-F238E27FC236}">
                <a16:creationId xmlns:a16="http://schemas.microsoft.com/office/drawing/2014/main" id="{FCEB4923-503B-9CF5-4C91-969B2872CB08}"/>
              </a:ext>
            </a:extLst>
          </p:cNvPr>
          <p:cNvSpPr txBox="1"/>
          <p:nvPr/>
        </p:nvSpPr>
        <p:spPr>
          <a:xfrm>
            <a:off x="7763434" y="5856185"/>
            <a:ext cx="4177553" cy="261610"/>
          </a:xfrm>
          <a:prstGeom prst="rect">
            <a:avLst/>
          </a:prstGeom>
          <a:noFill/>
        </p:spPr>
        <p:txBody>
          <a:bodyPr wrap="square" rtlCol="0">
            <a:spAutoFit/>
          </a:bodyPr>
          <a:lstStyle/>
          <a:p>
            <a:pPr algn="r"/>
            <a:r>
              <a:rPr lang="lv-LV" sz="1100" dirty="0">
                <a:solidFill>
                  <a:srgbClr val="B9D2FF"/>
                </a:solidFill>
              </a:rPr>
              <a:t>Informācija: no Zintnieks Nr. 4 (2016. febr.), klasika.lsm.lv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CA32B-2A35-D2A8-185A-3753C76128F3}"/>
              </a:ext>
            </a:extLst>
          </p:cNvPr>
          <p:cNvSpPr txBox="1"/>
          <p:nvPr/>
        </p:nvSpPr>
        <p:spPr>
          <a:xfrm>
            <a:off x="4415117" y="2393575"/>
            <a:ext cx="4249270" cy="3816429"/>
          </a:xfrm>
          <a:prstGeom prst="rect">
            <a:avLst/>
          </a:prstGeom>
          <a:noFill/>
        </p:spPr>
        <p:txBody>
          <a:bodyPr wrap="square" rtlCol="0">
            <a:spAutoFit/>
          </a:bodyPr>
          <a:lstStyle/>
          <a:p>
            <a:r>
              <a:rPr lang="lv-LV" sz="1600" i="1" dirty="0" err="1">
                <a:solidFill>
                  <a:srgbClr val="4B5C24"/>
                </a:solidFill>
                <a:effectLst/>
              </a:rPr>
              <a:t>Krauklits</a:t>
            </a:r>
            <a:r>
              <a:rPr lang="lv-LV" sz="1600" i="1" dirty="0">
                <a:solidFill>
                  <a:srgbClr val="4B5C24"/>
                </a:solidFill>
                <a:effectLst/>
              </a:rPr>
              <a:t> tupi kalniņā,</a:t>
            </a:r>
            <a:br>
              <a:rPr lang="lv-LV" sz="1600" i="1" dirty="0">
                <a:solidFill>
                  <a:srgbClr val="4B5C24"/>
                </a:solidFill>
              </a:rPr>
            </a:br>
            <a:r>
              <a:rPr lang="lv-LV" sz="1600" i="1" dirty="0">
                <a:solidFill>
                  <a:srgbClr val="4B5C24"/>
                </a:solidFill>
                <a:effectLst/>
              </a:rPr>
              <a:t>Zelta kokles </a:t>
            </a:r>
            <a:r>
              <a:rPr lang="lv-LV" sz="1600" i="1" dirty="0" err="1">
                <a:solidFill>
                  <a:srgbClr val="4B5C24"/>
                </a:solidFill>
                <a:effectLst/>
              </a:rPr>
              <a:t>kokledams</a:t>
            </a:r>
            <a:r>
              <a:rPr lang="lv-LV" sz="1600" i="1" dirty="0">
                <a:solidFill>
                  <a:srgbClr val="4B5C24"/>
                </a:solidFill>
                <a:effectLst/>
              </a:rPr>
              <a:t>.</a:t>
            </a:r>
            <a:br>
              <a:rPr lang="lv-LV" sz="1600" i="1" dirty="0">
                <a:solidFill>
                  <a:srgbClr val="4B5C24"/>
                </a:solidFill>
              </a:rPr>
            </a:br>
            <a:r>
              <a:rPr lang="lv-LV" sz="1600" i="1" dirty="0" err="1">
                <a:solidFill>
                  <a:srgbClr val="4B5C24"/>
                </a:solidFill>
                <a:effectLst/>
              </a:rPr>
              <a:t>Vaj</a:t>
            </a:r>
            <a:r>
              <a:rPr lang="lv-LV" sz="1600" i="1" dirty="0">
                <a:solidFill>
                  <a:srgbClr val="4B5C24"/>
                </a:solidFill>
                <a:effectLst/>
              </a:rPr>
              <a:t>, </a:t>
            </a:r>
            <a:r>
              <a:rPr lang="lv-LV" sz="1600" i="1" dirty="0" err="1">
                <a:solidFill>
                  <a:srgbClr val="4B5C24"/>
                </a:solidFill>
                <a:effectLst/>
              </a:rPr>
              <a:t>kraukliti</a:t>
            </a:r>
            <a:r>
              <a:rPr lang="lv-LV" sz="1600" i="1" dirty="0">
                <a:solidFill>
                  <a:srgbClr val="4B5C24"/>
                </a:solidFill>
                <a:effectLst/>
              </a:rPr>
              <a:t>, tu </a:t>
            </a:r>
            <a:r>
              <a:rPr lang="lv-LV" sz="1600" i="1" dirty="0" err="1">
                <a:solidFill>
                  <a:srgbClr val="4B5C24"/>
                </a:solidFill>
                <a:effectLst/>
              </a:rPr>
              <a:t>redzeji</a:t>
            </a:r>
            <a:r>
              <a:rPr lang="lv-LV" sz="1600" i="1" dirty="0">
                <a:solidFill>
                  <a:srgbClr val="4B5C24"/>
                </a:solidFill>
                <a:effectLst/>
              </a:rPr>
              <a:t>,</a:t>
            </a:r>
            <a:br>
              <a:rPr lang="lv-LV" sz="1600" i="1" dirty="0">
                <a:solidFill>
                  <a:srgbClr val="4B5C24"/>
                </a:solidFill>
              </a:rPr>
            </a:br>
            <a:r>
              <a:rPr lang="lv-LV" sz="1600" i="1" dirty="0">
                <a:solidFill>
                  <a:srgbClr val="4B5C24"/>
                </a:solidFill>
                <a:effectLst/>
              </a:rPr>
              <a:t>Kur aizveda mūs' māsiņu?</a:t>
            </a:r>
            <a:br>
              <a:rPr lang="lv-LV" sz="1600" i="1" dirty="0">
                <a:solidFill>
                  <a:srgbClr val="4B5C24"/>
                </a:solidFill>
              </a:rPr>
            </a:br>
            <a:r>
              <a:rPr lang="lv-LV" sz="1600" i="1" dirty="0">
                <a:solidFill>
                  <a:srgbClr val="4B5C24"/>
                </a:solidFill>
                <a:effectLst/>
              </a:rPr>
              <a:t>-Pa slidenu ezeriņu,</a:t>
            </a:r>
            <a:br>
              <a:rPr lang="lv-LV" sz="1600" i="1" dirty="0">
                <a:solidFill>
                  <a:srgbClr val="4B5C24"/>
                </a:solidFill>
              </a:rPr>
            </a:br>
            <a:r>
              <a:rPr lang="lv-LV" sz="1600" i="1" dirty="0">
                <a:solidFill>
                  <a:srgbClr val="4B5C24"/>
                </a:solidFill>
                <a:effectLst/>
              </a:rPr>
              <a:t>Tur aizveda jūs' māsiņu;</a:t>
            </a:r>
            <a:br>
              <a:rPr lang="lv-LV" sz="1600" i="1" dirty="0">
                <a:solidFill>
                  <a:srgbClr val="4B5C24"/>
                </a:solidFill>
              </a:rPr>
            </a:br>
            <a:r>
              <a:rPr lang="lv-LV" sz="1600" i="1" dirty="0">
                <a:solidFill>
                  <a:srgbClr val="4B5C24"/>
                </a:solidFill>
                <a:effectLst/>
              </a:rPr>
              <a:t>Sirmi zirgi, bēri zirgi,</a:t>
            </a:r>
            <a:br>
              <a:rPr lang="lv-LV" sz="1600" i="1" dirty="0">
                <a:solidFill>
                  <a:srgbClr val="4B5C24"/>
                </a:solidFill>
              </a:rPr>
            </a:br>
            <a:r>
              <a:rPr lang="lv-LV" sz="1600" i="1" dirty="0">
                <a:solidFill>
                  <a:srgbClr val="4B5C24"/>
                </a:solidFill>
                <a:effectLst/>
              </a:rPr>
              <a:t>Sidraboti </a:t>
            </a:r>
            <a:r>
              <a:rPr lang="lv-LV" sz="1600" i="1" dirty="0" err="1">
                <a:solidFill>
                  <a:srgbClr val="4B5C24"/>
                </a:solidFill>
                <a:effectLst/>
              </a:rPr>
              <a:t>vedejiņi</a:t>
            </a:r>
            <a:r>
              <a:rPr lang="lv-LV" sz="1600" i="1" dirty="0">
                <a:solidFill>
                  <a:srgbClr val="4B5C24"/>
                </a:solidFill>
                <a:effectLst/>
              </a:rPr>
              <a:t>.</a:t>
            </a:r>
            <a:br>
              <a:rPr lang="lv-LV" sz="1600" i="1" dirty="0">
                <a:solidFill>
                  <a:srgbClr val="4B5C24"/>
                </a:solidFill>
              </a:rPr>
            </a:br>
            <a:r>
              <a:rPr lang="lv-LV" sz="1600" i="1" dirty="0">
                <a:solidFill>
                  <a:srgbClr val="4B5C24"/>
                </a:solidFill>
                <a:effectLst/>
              </a:rPr>
              <a:t>-Uzjāj' vienu augstu kalnu,</a:t>
            </a:r>
            <a:br>
              <a:rPr lang="lv-LV" sz="1600" i="1" dirty="0">
                <a:solidFill>
                  <a:srgbClr val="4B5C24"/>
                </a:solidFill>
              </a:rPr>
            </a:br>
            <a:r>
              <a:rPr lang="lv-LV" sz="1600" i="1" dirty="0" err="1">
                <a:solidFill>
                  <a:srgbClr val="4B5C24"/>
                </a:solidFill>
                <a:effectLst/>
              </a:rPr>
              <a:t>Koklej</a:t>
            </a:r>
            <a:r>
              <a:rPr lang="lv-LV" sz="1600" i="1" dirty="0">
                <a:solidFill>
                  <a:srgbClr val="4B5C24"/>
                </a:solidFill>
                <a:effectLst/>
              </a:rPr>
              <a:t>' divi </a:t>
            </a:r>
            <a:r>
              <a:rPr lang="lv-LV" sz="1600" i="1" dirty="0" err="1">
                <a:solidFill>
                  <a:srgbClr val="4B5C24"/>
                </a:solidFill>
                <a:effectLst/>
              </a:rPr>
              <a:t>kokletaji</a:t>
            </a:r>
            <a:r>
              <a:rPr lang="lv-LV" sz="1600" i="1" dirty="0">
                <a:solidFill>
                  <a:srgbClr val="4B5C24"/>
                </a:solidFill>
                <a:effectLst/>
              </a:rPr>
              <a:t>.</a:t>
            </a:r>
            <a:br>
              <a:rPr lang="lv-LV" sz="1600" i="1" dirty="0">
                <a:solidFill>
                  <a:srgbClr val="4B5C24"/>
                </a:solidFill>
              </a:rPr>
            </a:br>
            <a:r>
              <a:rPr lang="lv-LV" sz="1600" i="1" dirty="0">
                <a:solidFill>
                  <a:srgbClr val="4B5C24"/>
                </a:solidFill>
                <a:effectLst/>
              </a:rPr>
              <a:t>Ai, jūs divi </a:t>
            </a:r>
            <a:r>
              <a:rPr lang="lv-LV" sz="1600" i="1" dirty="0" err="1">
                <a:solidFill>
                  <a:srgbClr val="4B5C24"/>
                </a:solidFill>
                <a:effectLst/>
              </a:rPr>
              <a:t>kokletaji</a:t>
            </a:r>
            <a:r>
              <a:rPr lang="lv-LV" sz="1600" i="1" dirty="0">
                <a:solidFill>
                  <a:srgbClr val="4B5C24"/>
                </a:solidFill>
                <a:effectLst/>
              </a:rPr>
              <a:t>,</a:t>
            </a:r>
            <a:br>
              <a:rPr lang="lv-LV" sz="1600" i="1" dirty="0">
                <a:solidFill>
                  <a:srgbClr val="4B5C24"/>
                </a:solidFill>
              </a:rPr>
            </a:br>
            <a:r>
              <a:rPr lang="lv-LV" sz="1600" i="1" dirty="0">
                <a:solidFill>
                  <a:srgbClr val="4B5C24"/>
                </a:solidFill>
                <a:effectLst/>
              </a:rPr>
              <a:t>Ko jūs laba </a:t>
            </a:r>
            <a:r>
              <a:rPr lang="lv-LV" sz="1600" i="1" dirty="0" err="1">
                <a:solidFill>
                  <a:srgbClr val="4B5C24"/>
                </a:solidFill>
                <a:effectLst/>
              </a:rPr>
              <a:t>koklejat</a:t>
            </a:r>
            <a:r>
              <a:rPr lang="lv-LV" sz="1600" i="1" dirty="0">
                <a:solidFill>
                  <a:srgbClr val="4B5C24"/>
                </a:solidFill>
                <a:effectLst/>
              </a:rPr>
              <a:t>?</a:t>
            </a:r>
            <a:br>
              <a:rPr lang="lv-LV" sz="1600" i="1" dirty="0">
                <a:solidFill>
                  <a:srgbClr val="4B5C24"/>
                </a:solidFill>
              </a:rPr>
            </a:br>
            <a:r>
              <a:rPr lang="lv-LV" sz="1600" i="1" dirty="0">
                <a:solidFill>
                  <a:srgbClr val="4B5C24"/>
                </a:solidFill>
                <a:effectLst/>
              </a:rPr>
              <a:t>-</a:t>
            </a:r>
            <a:r>
              <a:rPr lang="lv-LV" sz="1600" i="1" dirty="0" err="1">
                <a:solidFill>
                  <a:srgbClr val="4B5C24"/>
                </a:solidFill>
                <a:effectLst/>
              </a:rPr>
              <a:t>Koklejami</a:t>
            </a:r>
            <a:r>
              <a:rPr lang="lv-LV" sz="1600" i="1" dirty="0">
                <a:solidFill>
                  <a:srgbClr val="4B5C24"/>
                </a:solidFill>
                <a:effectLst/>
              </a:rPr>
              <a:t> tai māsai,</a:t>
            </a:r>
            <a:br>
              <a:rPr lang="lv-LV" sz="1600" i="1" dirty="0">
                <a:solidFill>
                  <a:srgbClr val="4B5C24"/>
                </a:solidFill>
              </a:rPr>
            </a:br>
            <a:r>
              <a:rPr lang="lv-LV" sz="1600" i="1" dirty="0">
                <a:solidFill>
                  <a:srgbClr val="4B5C24"/>
                </a:solidFill>
                <a:effectLst/>
              </a:rPr>
              <a:t>Ko vakar zagšus veda.</a:t>
            </a:r>
          </a:p>
          <a:p>
            <a:pPr algn="r"/>
            <a:r>
              <a:rPr lang="lv-LV" sz="1600" i="0" dirty="0">
                <a:solidFill>
                  <a:srgbClr val="4B5C24"/>
                </a:solidFill>
                <a:effectLst/>
              </a:rPr>
              <a:t>Daina #13616</a:t>
            </a:r>
            <a:endParaRPr lang="lv-LV" sz="1600" i="1" dirty="0">
              <a:solidFill>
                <a:srgbClr val="4B5C24"/>
              </a:solidFill>
            </a:endParaRPr>
          </a:p>
        </p:txBody>
      </p:sp>
      <p:pic>
        <p:nvPicPr>
          <p:cNvPr id="3" name="Attēls 2">
            <a:extLst>
              <a:ext uri="{FF2B5EF4-FFF2-40B4-BE49-F238E27FC236}">
                <a16:creationId xmlns:a16="http://schemas.microsoft.com/office/drawing/2014/main" id="{9036E1C0-8D9E-0738-221B-A76A999B3461}"/>
              </a:ext>
            </a:extLst>
          </p:cNvPr>
          <p:cNvPicPr>
            <a:picLocks noChangeAspect="1"/>
          </p:cNvPicPr>
          <p:nvPr/>
        </p:nvPicPr>
        <p:blipFill>
          <a:blip r:embed="rId2"/>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C28E8A12-C820-6418-F24A-89D5FD9C0349}"/>
              </a:ext>
            </a:extLst>
          </p:cNvPr>
          <p:cNvSpPr txBox="1"/>
          <p:nvPr/>
        </p:nvSpPr>
        <p:spPr>
          <a:xfrm>
            <a:off x="1550893" y="647996"/>
            <a:ext cx="9977718" cy="830997"/>
          </a:xfrm>
          <a:prstGeom prst="rect">
            <a:avLst/>
          </a:prstGeom>
          <a:noFill/>
        </p:spPr>
        <p:txBody>
          <a:bodyPr wrap="square" rtlCol="0">
            <a:spAutoFit/>
          </a:bodyPr>
          <a:lstStyle/>
          <a:p>
            <a:pPr algn="just"/>
            <a:r>
              <a:rPr lang="lv-LV" sz="2400" dirty="0">
                <a:solidFill>
                  <a:srgbClr val="4B5C24"/>
                </a:solidFill>
              </a:rPr>
              <a:t>Aicinām apmeklēt izstādi «Kokles valdzinājums» Mārupes novada bibliotēkā Piņķos no 2025.gada 5. marta līdz 30. aprīlim.</a:t>
            </a:r>
          </a:p>
        </p:txBody>
      </p:sp>
    </p:spTree>
    <p:extLst>
      <p:ext uri="{BB962C8B-B14F-4D97-AF65-F5344CB8AC3E}">
        <p14:creationId xmlns:p14="http://schemas.microsoft.com/office/powerpoint/2010/main" val="54863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4205655" cy="6858000"/>
            <a:chOff x="0" y="0"/>
            <a:chExt cx="1661493" cy="2709333"/>
          </a:xfrm>
        </p:grpSpPr>
        <p:sp>
          <p:nvSpPr>
            <p:cNvPr id="3" name="Freeform 3"/>
            <p:cNvSpPr/>
            <p:nvPr/>
          </p:nvSpPr>
          <p:spPr>
            <a:xfrm>
              <a:off x="0" y="0"/>
              <a:ext cx="1661494" cy="2709333"/>
            </a:xfrm>
            <a:custGeom>
              <a:avLst/>
              <a:gdLst/>
              <a:ahLst/>
              <a:cxnLst/>
              <a:rect l="l" t="t" r="r" b="b"/>
              <a:pathLst>
                <a:path w="1661494" h="2709333">
                  <a:moveTo>
                    <a:pt x="0" y="0"/>
                  </a:moveTo>
                  <a:lnTo>
                    <a:pt x="1661494" y="0"/>
                  </a:lnTo>
                  <a:lnTo>
                    <a:pt x="1661494" y="2709333"/>
                  </a:lnTo>
                  <a:lnTo>
                    <a:pt x="0" y="2709333"/>
                  </a:lnTo>
                  <a:close/>
                </a:path>
              </a:pathLst>
            </a:custGeom>
            <a:solidFill>
              <a:srgbClr val="4B5C24"/>
            </a:solidFill>
            <a:ln>
              <a:solidFill>
                <a:srgbClr val="4B5C24"/>
              </a:solidFill>
            </a:ln>
          </p:spPr>
          <p:txBody>
            <a:bodyPr/>
            <a:lstStyle/>
            <a:p>
              <a:endParaRPr lang="lv-LV" dirty="0"/>
            </a:p>
          </p:txBody>
        </p:sp>
        <p:sp>
          <p:nvSpPr>
            <p:cNvPr id="4" name="TextBox 4"/>
            <p:cNvSpPr txBox="1"/>
            <p:nvPr/>
          </p:nvSpPr>
          <p:spPr>
            <a:xfrm>
              <a:off x="0" y="-47625"/>
              <a:ext cx="1661493" cy="2756958"/>
            </a:xfrm>
            <a:prstGeom prst="rect">
              <a:avLst/>
            </a:prstGeom>
            <a:ln>
              <a:solidFill>
                <a:srgbClr val="4B5C24"/>
              </a:solidFill>
            </a:ln>
          </p:spPr>
          <p:txBody>
            <a:bodyPr lIns="33867" tIns="33867" rIns="33867" bIns="33867" rtlCol="0" anchor="ctr"/>
            <a:lstStyle/>
            <a:p>
              <a:pPr algn="ctr">
                <a:lnSpc>
                  <a:spcPts val="1653"/>
                </a:lnSpc>
              </a:pPr>
              <a:endParaRPr sz="1200"/>
            </a:p>
          </p:txBody>
        </p:sp>
      </p:grpSp>
      <p:sp>
        <p:nvSpPr>
          <p:cNvPr id="7" name="AutoShape 7"/>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a:p>
        </p:txBody>
      </p:sp>
      <p:sp>
        <p:nvSpPr>
          <p:cNvPr id="15" name="TextBox 15"/>
          <p:cNvSpPr txBox="1"/>
          <p:nvPr/>
        </p:nvSpPr>
        <p:spPr>
          <a:xfrm>
            <a:off x="6060734" y="1444390"/>
            <a:ext cx="5445466" cy="641201"/>
          </a:xfrm>
          <a:prstGeom prst="rect">
            <a:avLst/>
          </a:prstGeom>
          <a:ln>
            <a:noFill/>
          </a:ln>
        </p:spPr>
        <p:txBody>
          <a:bodyPr lIns="0" tIns="0" rIns="0" bIns="0" rtlCol="0" anchor="t">
            <a:spAutoFit/>
          </a:bodyPr>
          <a:lstStyle/>
          <a:p>
            <a:pPr>
              <a:lnSpc>
                <a:spcPts val="5040"/>
              </a:lnSpc>
            </a:pPr>
            <a:r>
              <a:rPr lang="lv-LV" sz="4800" b="1" dirty="0">
                <a:solidFill>
                  <a:srgbClr val="4B5C24"/>
                </a:solidFill>
                <a:latin typeface="Inter Bold"/>
                <a:ea typeface="Inter Bold"/>
                <a:cs typeface="Inter Bold"/>
                <a:sym typeface="Inter Bold"/>
              </a:rPr>
              <a:t>Kokļu vēsture</a:t>
            </a:r>
            <a:endParaRPr lang="en-US" sz="4800" b="1" dirty="0">
              <a:solidFill>
                <a:srgbClr val="4B5C24"/>
              </a:solidFill>
              <a:latin typeface="Inter Bold"/>
              <a:ea typeface="Inter Bold"/>
              <a:cs typeface="Inter Bold"/>
              <a:sym typeface="Inter Bold"/>
            </a:endParaRPr>
          </a:p>
        </p:txBody>
      </p:sp>
      <p:sp>
        <p:nvSpPr>
          <p:cNvPr id="20" name="TextBox 20"/>
          <p:cNvSpPr txBox="1"/>
          <p:nvPr/>
        </p:nvSpPr>
        <p:spPr>
          <a:xfrm>
            <a:off x="6060734" y="2228065"/>
            <a:ext cx="5410200" cy="3524042"/>
          </a:xfrm>
          <a:prstGeom prst="rect">
            <a:avLst/>
          </a:prstGeom>
        </p:spPr>
        <p:txBody>
          <a:bodyPr lIns="0" tIns="0" rIns="0" bIns="0" rtlCol="0" anchor="t">
            <a:spAutoFit/>
          </a:bodyPr>
          <a:lstStyle/>
          <a:p>
            <a:pPr algn="just"/>
            <a:r>
              <a:rPr lang="lv-LV" sz="1400" b="0" i="0" dirty="0">
                <a:solidFill>
                  <a:srgbClr val="4B5C24"/>
                </a:solidFill>
                <a:effectLst/>
              </a:rPr>
              <a:t>Kokļu tradīcijai, domājams, ir vairāk nekā pusotra gadu tūkstoša vēsture. Senākais arheoloģiskais atradums Latvijā, ko varētu saistīt ar koklēm, ir no 13. gadsimta, rakstveida liecības – no 17. gadsimta sākuma, bet senākais zināmais instruments – tā sauktā kuršu kokle – glabājas Latvijas Nacionālajā vēstures muzejā, šim instrumentam apakšpusē ir iegriezts </a:t>
            </a:r>
            <a:r>
              <a:rPr lang="lv-LV" sz="1400" b="0" i="0" dirty="0" err="1">
                <a:solidFill>
                  <a:srgbClr val="4B5C24"/>
                </a:solidFill>
                <a:effectLst/>
              </a:rPr>
              <a:t>gadskaitlis</a:t>
            </a:r>
            <a:r>
              <a:rPr lang="lv-LV" sz="1400" b="0" i="0" dirty="0">
                <a:solidFill>
                  <a:srgbClr val="4B5C24"/>
                </a:solidFill>
                <a:effectLst/>
              </a:rPr>
              <a:t> 1710, kad to savā īpašumā ieguva kurzemnieku </a:t>
            </a:r>
            <a:r>
              <a:rPr lang="lv-LV" sz="1400" b="0" i="0" dirty="0" err="1">
                <a:solidFill>
                  <a:srgbClr val="4B5C24"/>
                </a:solidFill>
                <a:effectLst/>
              </a:rPr>
              <a:t>Bokumu</a:t>
            </a:r>
            <a:r>
              <a:rPr lang="lv-LV" sz="1400" b="0" i="0" dirty="0">
                <a:solidFill>
                  <a:srgbClr val="4B5C24"/>
                </a:solidFill>
                <a:effectLst/>
              </a:rPr>
              <a:t> dzimta.</a:t>
            </a:r>
          </a:p>
          <a:p>
            <a:pPr algn="just"/>
            <a:endParaRPr lang="lv-LV" sz="600" dirty="0">
              <a:solidFill>
                <a:srgbClr val="4B5C24"/>
              </a:solidFill>
            </a:endParaRPr>
          </a:p>
          <a:p>
            <a:pPr algn="just"/>
            <a:r>
              <a:rPr lang="lv-LV" sz="1400" b="0" i="0" dirty="0">
                <a:solidFill>
                  <a:srgbClr val="4B5C24"/>
                </a:solidFill>
                <a:effectLst/>
              </a:rPr>
              <a:t>19. un 20. gadsimta mijā koklēšanas tradīcijas Latvijā lielākoties bija pārtrūkušas un seno instrumentu varēja dzirdēt vien atsevišķās vietās Kurzemē un Latgalē. Tā atdzimšana saistās ar 20. gadsimta 70.–80. gadu folkloras kustību, kad uzmanības degpunktā nonāca senākie, modernizēšanas neskartie instrumenti, tostarp, arī kokles.</a:t>
            </a:r>
            <a:endParaRPr lang="lv-LV" sz="1400" dirty="0">
              <a:solidFill>
                <a:srgbClr val="4B5C24"/>
              </a:solidFill>
            </a:endParaRPr>
          </a:p>
          <a:p>
            <a:pPr algn="r"/>
            <a:r>
              <a:rPr lang="lv-LV" sz="1100" b="0" i="0" dirty="0">
                <a:solidFill>
                  <a:srgbClr val="4B5C24"/>
                </a:solidFill>
                <a:effectLst/>
              </a:rPr>
              <a:t>Informācija no: kulturaskanons.lv</a:t>
            </a:r>
          </a:p>
          <a:p>
            <a:pPr algn="l"/>
            <a:endParaRPr lang="lv-LV" sz="1600" b="0" i="0" dirty="0">
              <a:solidFill>
                <a:srgbClr val="212529"/>
              </a:solidFill>
              <a:effectLst/>
            </a:endParaRPr>
          </a:p>
        </p:txBody>
      </p:sp>
      <p:pic>
        <p:nvPicPr>
          <p:cNvPr id="1026" name="Picture 2" descr="undefined">
            <a:extLst>
              <a:ext uri="{FF2B5EF4-FFF2-40B4-BE49-F238E27FC236}">
                <a16:creationId xmlns:a16="http://schemas.microsoft.com/office/drawing/2014/main" id="{A139CF8F-09CB-0095-DD4E-684CEE772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4390"/>
            <a:ext cx="5131556" cy="384866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1F0759B-DDAA-C3AB-0229-06A62DD8BD4D}"/>
              </a:ext>
            </a:extLst>
          </p:cNvPr>
          <p:cNvSpPr txBox="1"/>
          <p:nvPr/>
        </p:nvSpPr>
        <p:spPr>
          <a:xfrm>
            <a:off x="685800" y="5293057"/>
            <a:ext cx="3445491" cy="261610"/>
          </a:xfrm>
          <a:prstGeom prst="rect">
            <a:avLst/>
          </a:prstGeom>
          <a:noFill/>
        </p:spPr>
        <p:txBody>
          <a:bodyPr wrap="square" rtlCol="0">
            <a:spAutoFit/>
          </a:bodyPr>
          <a:lstStyle/>
          <a:p>
            <a:r>
              <a:rPr lang="lv-LV" sz="1100" dirty="0">
                <a:solidFill>
                  <a:schemeClr val="bg1"/>
                </a:solidFill>
              </a:rPr>
              <a:t>Foto no: lv.wikipedia.org</a:t>
            </a:r>
          </a:p>
        </p:txBody>
      </p:sp>
      <p:pic>
        <p:nvPicPr>
          <p:cNvPr id="5" name="Attēls 4">
            <a:extLst>
              <a:ext uri="{FF2B5EF4-FFF2-40B4-BE49-F238E27FC236}">
                <a16:creationId xmlns:a16="http://schemas.microsoft.com/office/drawing/2014/main" id="{64E46108-C1BC-C3C3-CFFD-2DAD9961DCDC}"/>
              </a:ext>
            </a:extLst>
          </p:cNvPr>
          <p:cNvPicPr>
            <a:picLocks noChangeAspect="1"/>
          </p:cNvPicPr>
          <p:nvPr/>
        </p:nvPicPr>
        <p:blipFill>
          <a:blip r:embed="rId3"/>
          <a:stretch>
            <a:fillRect/>
          </a:stretch>
        </p:blipFill>
        <p:spPr>
          <a:xfrm>
            <a:off x="10143838" y="5972051"/>
            <a:ext cx="2048161" cy="88594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EB8B4-83E5-7862-769D-50E23A9FE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0FD06D-43EF-4242-C59B-20FEB366ABEC}"/>
              </a:ext>
            </a:extLst>
          </p:cNvPr>
          <p:cNvSpPr>
            <a:spLocks noGrp="1"/>
          </p:cNvSpPr>
          <p:nvPr>
            <p:ph type="ctrTitle"/>
          </p:nvPr>
        </p:nvSpPr>
        <p:spPr>
          <a:xfrm>
            <a:off x="6352441" y="633903"/>
            <a:ext cx="5197721" cy="513579"/>
          </a:xfrm>
        </p:spPr>
        <p:txBody>
          <a:bodyPr/>
          <a:lstStyle/>
          <a:p>
            <a:r>
              <a:rPr lang="lv-LV" dirty="0"/>
              <a:t>Valda Bagāta</a:t>
            </a:r>
            <a:endParaRPr lang="en-US" dirty="0"/>
          </a:p>
        </p:txBody>
      </p:sp>
      <p:sp>
        <p:nvSpPr>
          <p:cNvPr id="3" name="Subtitle 2">
            <a:extLst>
              <a:ext uri="{FF2B5EF4-FFF2-40B4-BE49-F238E27FC236}">
                <a16:creationId xmlns:a16="http://schemas.microsoft.com/office/drawing/2014/main" id="{15DBEEAF-D0F5-4542-F67D-53389108CB1E}"/>
              </a:ext>
            </a:extLst>
          </p:cNvPr>
          <p:cNvSpPr>
            <a:spLocks noGrp="1"/>
          </p:cNvSpPr>
          <p:nvPr>
            <p:ph type="subTitle" idx="1"/>
          </p:nvPr>
        </p:nvSpPr>
        <p:spPr>
          <a:xfrm>
            <a:off x="6352441" y="1147482"/>
            <a:ext cx="5197721" cy="5144364"/>
          </a:xfrm>
        </p:spPr>
        <p:txBody>
          <a:bodyPr anchor="t"/>
          <a:lstStyle/>
          <a:p>
            <a:endParaRPr lang="lv-LV" b="0" i="0" dirty="0">
              <a:solidFill>
                <a:srgbClr val="818B94"/>
              </a:solidFill>
              <a:effectLst/>
            </a:endParaRPr>
          </a:p>
          <a:p>
            <a:pPr algn="just">
              <a:lnSpc>
                <a:spcPct val="115000"/>
              </a:lnSpc>
              <a:spcAft>
                <a:spcPts val="1000"/>
              </a:spcAft>
            </a:pPr>
            <a:r>
              <a:rPr lang="lv-LV" dirty="0">
                <a:ea typeface="Times New Roman" panose="02020603050405020304" pitchFamily="18" charset="0"/>
                <a:cs typeface="Times New Roman" panose="02020603050405020304" pitchFamily="18" charset="0"/>
              </a:rPr>
              <a:t>Valda Bagāta kopš 2006.g. septembra ir Babītes Mūzikas skolas kokles spēles pedagogs, kā arī </a:t>
            </a:r>
            <a:r>
              <a:rPr lang="lv-LV" dirty="0">
                <a:solidFill>
                  <a:srgbClr val="4B5C24"/>
                </a:solidFill>
                <a:ea typeface="Times New Roman" panose="02020603050405020304" pitchFamily="18" charset="0"/>
                <a:cs typeface="Times New Roman" panose="02020603050405020304" pitchFamily="18" charset="0"/>
              </a:rPr>
              <a:t>v</a:t>
            </a:r>
            <a:r>
              <a:rPr lang="lv-LV" b="0" i="0" dirty="0">
                <a:solidFill>
                  <a:srgbClr val="4B5C24"/>
                </a:solidFill>
                <a:effectLst/>
              </a:rPr>
              <a:t>adītāja Babītes Mūzikas skolas koklētāju ansamblim “Dzītariņi”; Babītes Mūzikas skolas jaunāko klašu koklētāju ansamblim un Babītes Kultūrizglītības centra koklētāju ansamblim "BALTI". </a:t>
            </a:r>
            <a:r>
              <a:rPr lang="lv-LV" sz="1800" dirty="0">
                <a:effectLst/>
                <a:ea typeface="Times New Roman" panose="02020603050405020304" pitchFamily="18" charset="0"/>
                <a:cs typeface="Times New Roman" panose="02020603050405020304" pitchFamily="18" charset="0"/>
              </a:rPr>
              <a:t>Vispārējo latviešu Dziesmu un Deju svētku kokļu mūzikas koncerta </a:t>
            </a:r>
            <a:r>
              <a:rPr lang="lv-LV" sz="1800" dirty="0" err="1">
                <a:effectLst/>
                <a:ea typeface="Times New Roman" panose="02020603050405020304" pitchFamily="18" charset="0"/>
                <a:cs typeface="Times New Roman" panose="02020603050405020304" pitchFamily="18" charset="0"/>
              </a:rPr>
              <a:t>virsdiriģente</a:t>
            </a:r>
            <a:r>
              <a:rPr lang="lv-LV" sz="1800" dirty="0">
                <a:effectLst/>
                <a:ea typeface="Times New Roman" panose="02020603050405020304" pitchFamily="18" charset="0"/>
                <a:cs typeface="Times New Roman" panose="02020603050405020304" pitchFamily="18" charset="0"/>
              </a:rPr>
              <a:t> </a:t>
            </a:r>
            <a:r>
              <a:rPr lang="lv-LV" dirty="0">
                <a:effectLst/>
                <a:ea typeface="Times New Roman" panose="02020603050405020304" pitchFamily="18" charset="0"/>
                <a:cs typeface="Times New Roman" panose="02020603050405020304" pitchFamily="18" charset="0"/>
              </a:rPr>
              <a:t>(2013., 2017., 2023.), XI Latvijas skolu jaunatnes dziesmu un deju svētku Kokļu mūzikas koncerta </a:t>
            </a:r>
            <a:r>
              <a:rPr lang="lv-LV" dirty="0" err="1">
                <a:effectLst/>
                <a:ea typeface="Times New Roman" panose="02020603050405020304" pitchFamily="18" charset="0"/>
                <a:cs typeface="Times New Roman" panose="02020603050405020304" pitchFamily="18" charset="0"/>
              </a:rPr>
              <a:t>virsdiriģente</a:t>
            </a:r>
            <a:r>
              <a:rPr lang="lv-LV" dirty="0">
                <a:effectLst/>
                <a:ea typeface="Times New Roman" panose="02020603050405020304" pitchFamily="18" charset="0"/>
                <a:cs typeface="Times New Roman" panose="02020603050405020304" pitchFamily="18" charset="0"/>
              </a:rPr>
              <a:t> (2015., 2022.).</a:t>
            </a:r>
          </a:p>
          <a:p>
            <a:endParaRPr lang="lv-LV"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4" name="Attēls 23">
            <a:extLst>
              <a:ext uri="{FF2B5EF4-FFF2-40B4-BE49-F238E27FC236}">
                <a16:creationId xmlns:a16="http://schemas.microsoft.com/office/drawing/2014/main" id="{DCB4BA12-4D44-1833-03AF-36FB74CF7D59}"/>
              </a:ext>
            </a:extLst>
          </p:cNvPr>
          <p:cNvPicPr>
            <a:picLocks noChangeAspect="1"/>
          </p:cNvPicPr>
          <p:nvPr/>
        </p:nvPicPr>
        <p:blipFill>
          <a:blip r:embed="rId2"/>
          <a:stretch>
            <a:fillRect/>
          </a:stretch>
        </p:blipFill>
        <p:spPr>
          <a:xfrm>
            <a:off x="10143838" y="5972051"/>
            <a:ext cx="2048161" cy="885949"/>
          </a:xfrm>
          <a:prstGeom prst="rect">
            <a:avLst/>
          </a:prstGeom>
        </p:spPr>
      </p:pic>
      <p:pic>
        <p:nvPicPr>
          <p:cNvPr id="13" name="Attēla vietturis 12">
            <a:extLst>
              <a:ext uri="{FF2B5EF4-FFF2-40B4-BE49-F238E27FC236}">
                <a16:creationId xmlns:a16="http://schemas.microsoft.com/office/drawing/2014/main" id="{1DE875CF-4E53-C2E0-19F9-C4D38B8DB40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9476" r="19476"/>
          <a:stretch>
            <a:fillRect/>
          </a:stretch>
        </p:blipFill>
        <p:spPr/>
      </p:pic>
      <p:pic>
        <p:nvPicPr>
          <p:cNvPr id="6" name="Attēla vietturis 5">
            <a:extLst>
              <a:ext uri="{FF2B5EF4-FFF2-40B4-BE49-F238E27FC236}">
                <a16:creationId xmlns:a16="http://schemas.microsoft.com/office/drawing/2014/main" id="{F58607CF-7960-5115-346A-96A46C9BA56B}"/>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9496" r="19496"/>
          <a:stretch>
            <a:fillRect/>
          </a:stretch>
        </p:blipFill>
        <p:spPr/>
      </p:pic>
      <p:pic>
        <p:nvPicPr>
          <p:cNvPr id="10" name="Attēla vietturis 9">
            <a:extLst>
              <a:ext uri="{FF2B5EF4-FFF2-40B4-BE49-F238E27FC236}">
                <a16:creationId xmlns:a16="http://schemas.microsoft.com/office/drawing/2014/main" id="{994EAD87-7197-6F19-3A1D-2DC51E9D1FFD}"/>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9386" r="19386"/>
          <a:stretch>
            <a:fillRect/>
          </a:stretch>
        </p:blipFill>
        <p:spPr/>
      </p:pic>
      <p:pic>
        <p:nvPicPr>
          <p:cNvPr id="5" name="Attēla vietturis 4">
            <a:extLst>
              <a:ext uri="{FF2B5EF4-FFF2-40B4-BE49-F238E27FC236}">
                <a16:creationId xmlns:a16="http://schemas.microsoft.com/office/drawing/2014/main" id="{3ACB7275-4E0C-92B6-BBFC-FD9F6CF8A95C}"/>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18988" r="18988"/>
          <a:stretch>
            <a:fillRect/>
          </a:stretch>
        </p:blipFill>
        <p:spPr/>
      </p:pic>
      <p:sp>
        <p:nvSpPr>
          <p:cNvPr id="4" name="TextBox 3">
            <a:extLst>
              <a:ext uri="{FF2B5EF4-FFF2-40B4-BE49-F238E27FC236}">
                <a16:creationId xmlns:a16="http://schemas.microsoft.com/office/drawing/2014/main" id="{2B46595B-B56C-048A-0A7B-0EA4959A2DC1}"/>
              </a:ext>
            </a:extLst>
          </p:cNvPr>
          <p:cNvSpPr txBox="1"/>
          <p:nvPr/>
        </p:nvSpPr>
        <p:spPr>
          <a:xfrm>
            <a:off x="551329" y="6215486"/>
            <a:ext cx="1358153" cy="261610"/>
          </a:xfrm>
          <a:prstGeom prst="rect">
            <a:avLst/>
          </a:prstGeom>
          <a:noFill/>
        </p:spPr>
        <p:txBody>
          <a:bodyPr wrap="square" rtlCol="0">
            <a:spAutoFit/>
          </a:bodyPr>
          <a:lstStyle/>
          <a:p>
            <a:r>
              <a:rPr lang="lv-LV" sz="1050" dirty="0">
                <a:solidFill>
                  <a:srgbClr val="4B5C24"/>
                </a:solidFill>
              </a:rPr>
              <a:t>Foto: Inta Pīrāga</a:t>
            </a:r>
          </a:p>
        </p:txBody>
      </p:sp>
      <p:sp>
        <p:nvSpPr>
          <p:cNvPr id="7" name="TextBox 6">
            <a:extLst>
              <a:ext uri="{FF2B5EF4-FFF2-40B4-BE49-F238E27FC236}">
                <a16:creationId xmlns:a16="http://schemas.microsoft.com/office/drawing/2014/main" id="{F8A5DC2A-8124-E4F6-85F7-EC4C72F6A0A1}"/>
              </a:ext>
            </a:extLst>
          </p:cNvPr>
          <p:cNvSpPr txBox="1"/>
          <p:nvPr/>
        </p:nvSpPr>
        <p:spPr>
          <a:xfrm>
            <a:off x="551329" y="3293889"/>
            <a:ext cx="1492624" cy="261610"/>
          </a:xfrm>
          <a:prstGeom prst="rect">
            <a:avLst/>
          </a:prstGeom>
          <a:noFill/>
        </p:spPr>
        <p:txBody>
          <a:bodyPr wrap="square" rtlCol="0">
            <a:spAutoFit/>
          </a:bodyPr>
          <a:lstStyle/>
          <a:p>
            <a:r>
              <a:rPr lang="lv-LV" sz="1050" dirty="0">
                <a:solidFill>
                  <a:srgbClr val="4B5C24"/>
                </a:solidFill>
              </a:rPr>
              <a:t>Foto: Jānis Pipars</a:t>
            </a:r>
          </a:p>
        </p:txBody>
      </p:sp>
      <p:sp>
        <p:nvSpPr>
          <p:cNvPr id="8" name="TextBox 7">
            <a:extLst>
              <a:ext uri="{FF2B5EF4-FFF2-40B4-BE49-F238E27FC236}">
                <a16:creationId xmlns:a16="http://schemas.microsoft.com/office/drawing/2014/main" id="{44E0688B-91D0-5DDA-FD58-841FDA923210}"/>
              </a:ext>
            </a:extLst>
          </p:cNvPr>
          <p:cNvSpPr txBox="1"/>
          <p:nvPr/>
        </p:nvSpPr>
        <p:spPr>
          <a:xfrm>
            <a:off x="3258213" y="3293889"/>
            <a:ext cx="1492624" cy="261610"/>
          </a:xfrm>
          <a:prstGeom prst="rect">
            <a:avLst/>
          </a:prstGeom>
          <a:noFill/>
        </p:spPr>
        <p:txBody>
          <a:bodyPr wrap="square" rtlCol="0">
            <a:spAutoFit/>
          </a:bodyPr>
          <a:lstStyle/>
          <a:p>
            <a:r>
              <a:rPr lang="lv-LV" sz="1050" dirty="0">
                <a:solidFill>
                  <a:srgbClr val="4B5C24"/>
                </a:solidFill>
              </a:rPr>
              <a:t>Foto: Jānis Pipars</a:t>
            </a:r>
          </a:p>
        </p:txBody>
      </p:sp>
      <p:sp>
        <p:nvSpPr>
          <p:cNvPr id="9" name="TextBox 8">
            <a:extLst>
              <a:ext uri="{FF2B5EF4-FFF2-40B4-BE49-F238E27FC236}">
                <a16:creationId xmlns:a16="http://schemas.microsoft.com/office/drawing/2014/main" id="{537A1E20-A315-68D1-F959-960EA6247194}"/>
              </a:ext>
            </a:extLst>
          </p:cNvPr>
          <p:cNvSpPr txBox="1"/>
          <p:nvPr/>
        </p:nvSpPr>
        <p:spPr>
          <a:xfrm>
            <a:off x="3253601" y="6215485"/>
            <a:ext cx="2585953" cy="261610"/>
          </a:xfrm>
          <a:prstGeom prst="rect">
            <a:avLst/>
          </a:prstGeom>
          <a:noFill/>
        </p:spPr>
        <p:txBody>
          <a:bodyPr wrap="square" rtlCol="0">
            <a:spAutoFit/>
          </a:bodyPr>
          <a:lstStyle/>
          <a:p>
            <a:r>
              <a:rPr lang="lv-LV" sz="1050" dirty="0">
                <a:solidFill>
                  <a:srgbClr val="4B5C24"/>
                </a:solidFill>
              </a:rPr>
              <a:t>Foto: no babitesmuzikasskola.lv</a:t>
            </a:r>
          </a:p>
        </p:txBody>
      </p:sp>
      <p:sp>
        <p:nvSpPr>
          <p:cNvPr id="11" name="TextBox 10">
            <a:extLst>
              <a:ext uri="{FF2B5EF4-FFF2-40B4-BE49-F238E27FC236}">
                <a16:creationId xmlns:a16="http://schemas.microsoft.com/office/drawing/2014/main" id="{CAD29858-7F54-15A8-A89E-813331508833}"/>
              </a:ext>
            </a:extLst>
          </p:cNvPr>
          <p:cNvSpPr txBox="1"/>
          <p:nvPr/>
        </p:nvSpPr>
        <p:spPr>
          <a:xfrm>
            <a:off x="9731592" y="5456602"/>
            <a:ext cx="1886667" cy="253916"/>
          </a:xfrm>
          <a:prstGeom prst="rect">
            <a:avLst/>
          </a:prstGeom>
          <a:noFill/>
        </p:spPr>
        <p:txBody>
          <a:bodyPr wrap="square" rtlCol="0">
            <a:spAutoFit/>
          </a:bodyPr>
          <a:lstStyle/>
          <a:p>
            <a:r>
              <a:rPr lang="lv-LV" sz="1050" dirty="0">
                <a:solidFill>
                  <a:srgbClr val="4B5C24"/>
                </a:solidFill>
              </a:rPr>
              <a:t>Informācija no: marupe.lv </a:t>
            </a:r>
          </a:p>
        </p:txBody>
      </p:sp>
    </p:spTree>
    <p:extLst>
      <p:ext uri="{BB962C8B-B14F-4D97-AF65-F5344CB8AC3E}">
        <p14:creationId xmlns:p14="http://schemas.microsoft.com/office/powerpoint/2010/main" val="520678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A3B36-958F-D611-5578-54114C7169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A8733-FE15-B9F6-3139-3050D511CC84}"/>
              </a:ext>
            </a:extLst>
          </p:cNvPr>
          <p:cNvSpPr>
            <a:spLocks noGrp="1"/>
          </p:cNvSpPr>
          <p:nvPr>
            <p:ph type="ctrTitle"/>
          </p:nvPr>
        </p:nvSpPr>
        <p:spPr>
          <a:xfrm>
            <a:off x="6352441" y="633903"/>
            <a:ext cx="5197721" cy="1275579"/>
          </a:xfrm>
        </p:spPr>
        <p:txBody>
          <a:bodyPr/>
          <a:lstStyle/>
          <a:p>
            <a:r>
              <a:rPr lang="lv-LV" sz="2800" b="0" i="0" dirty="0">
                <a:solidFill>
                  <a:srgbClr val="4B5C24"/>
                </a:solidFill>
                <a:effectLst/>
              </a:rPr>
              <a:t>Babītes Kultūrizglītības centra koklētāju ansamblis</a:t>
            </a:r>
            <a:r>
              <a:rPr lang="lv-LV" sz="2800" dirty="0"/>
              <a:t> «BALTI»</a:t>
            </a:r>
            <a:endParaRPr lang="en-US" sz="2800" dirty="0"/>
          </a:p>
        </p:txBody>
      </p:sp>
      <p:sp>
        <p:nvSpPr>
          <p:cNvPr id="3" name="Subtitle 2">
            <a:extLst>
              <a:ext uri="{FF2B5EF4-FFF2-40B4-BE49-F238E27FC236}">
                <a16:creationId xmlns:a16="http://schemas.microsoft.com/office/drawing/2014/main" id="{A6A1B3D4-38A3-9E56-CF31-63A3635BD8B4}"/>
              </a:ext>
            </a:extLst>
          </p:cNvPr>
          <p:cNvSpPr>
            <a:spLocks noGrp="1"/>
          </p:cNvSpPr>
          <p:nvPr>
            <p:ph type="subTitle" idx="1"/>
          </p:nvPr>
        </p:nvSpPr>
        <p:spPr>
          <a:xfrm>
            <a:off x="6352441" y="1861644"/>
            <a:ext cx="5197721" cy="4158246"/>
          </a:xfrm>
        </p:spPr>
        <p:txBody>
          <a:bodyPr anchor="t"/>
          <a:lstStyle/>
          <a:p>
            <a:pPr algn="just"/>
            <a:r>
              <a:rPr lang="lv-LV" sz="1200" b="0" i="0" dirty="0">
                <a:solidFill>
                  <a:srgbClr val="4B5C24"/>
                </a:solidFill>
                <a:effectLst/>
              </a:rPr>
              <a:t>Babītes Kultūrizglītības centra koklētāju ansamblī BALTI savas muzikālās gaitas turpina tie Babītes Mūzikas skolas absolventi, kuriem kokle kļuvusi par ko svarīgu un sirdij tuvu. </a:t>
            </a:r>
            <a:br>
              <a:rPr lang="lv-LV" sz="1200" dirty="0">
                <a:solidFill>
                  <a:srgbClr val="4B5C24"/>
                </a:solidFill>
              </a:rPr>
            </a:br>
            <a:r>
              <a:rPr lang="lv-LV" sz="1200" b="0" i="0" dirty="0">
                <a:solidFill>
                  <a:srgbClr val="4B5C24"/>
                </a:solidFill>
                <a:effectLst/>
              </a:rPr>
              <a:t>Ansambļa repertuāru, galvenokārt, veido dažādu Latvijas novadu tautas dziesmu un deju apdares, kuru teksti ir senās baltu tautu kultūras sastāvdaļa. Balti izpilda arī klasiskās mūzikas </a:t>
            </a:r>
            <a:r>
              <a:rPr lang="lv-LV" sz="1200" b="0" i="0" dirty="0" err="1">
                <a:solidFill>
                  <a:srgbClr val="4B5C24"/>
                </a:solidFill>
                <a:effectLst/>
              </a:rPr>
              <a:t>pārlikumus</a:t>
            </a:r>
            <a:r>
              <a:rPr lang="lv-LV" sz="1200" b="0" i="0" dirty="0">
                <a:solidFill>
                  <a:srgbClr val="4B5C24"/>
                </a:solidFill>
                <a:effectLst/>
              </a:rPr>
              <a:t>, mūsdienu komponistu </a:t>
            </a:r>
            <a:r>
              <a:rPr lang="lv-LV" sz="1200" b="0" i="0" dirty="0" err="1">
                <a:solidFill>
                  <a:srgbClr val="4B5C24"/>
                </a:solidFill>
                <a:effectLst/>
              </a:rPr>
              <a:t>oriģinālmūziku</a:t>
            </a:r>
            <a:r>
              <a:rPr lang="lv-LV" sz="1200" b="0" i="0" dirty="0">
                <a:solidFill>
                  <a:srgbClr val="4B5C24"/>
                </a:solidFill>
                <a:effectLst/>
              </a:rPr>
              <a:t> koklēm, kā arī vokāli instrumentālas kompozīcijas. </a:t>
            </a:r>
          </a:p>
          <a:p>
            <a:pPr algn="just"/>
            <a:r>
              <a:rPr lang="lv-LV" sz="1200" dirty="0">
                <a:solidFill>
                  <a:srgbClr val="4B5C24"/>
                </a:solidFill>
              </a:rPr>
              <a:t>Ansamblis “Balti” piedalījās instrumentālo folkloras grupu kategorijā un ieguva zelta medaļu, čempionu titulu, festivāla “</a:t>
            </a:r>
            <a:r>
              <a:rPr lang="lv-LV" sz="1200" dirty="0" err="1">
                <a:solidFill>
                  <a:srgbClr val="4B5C24"/>
                </a:solidFill>
              </a:rPr>
              <a:t>World</a:t>
            </a:r>
            <a:r>
              <a:rPr lang="lv-LV" sz="1200" dirty="0">
                <a:solidFill>
                  <a:srgbClr val="4B5C24"/>
                </a:solidFill>
              </a:rPr>
              <a:t> Folk 2015” īpašo balvu un apbalvojumu “Zelta </a:t>
            </a:r>
            <a:r>
              <a:rPr lang="lv-LV" sz="1200" dirty="0" err="1">
                <a:solidFill>
                  <a:srgbClr val="4B5C24"/>
                </a:solidFill>
              </a:rPr>
              <a:t>Orfejs</a:t>
            </a:r>
            <a:r>
              <a:rPr lang="lv-LV" sz="1200" dirty="0">
                <a:solidFill>
                  <a:srgbClr val="4B5C24"/>
                </a:solidFill>
              </a:rPr>
              <a:t>”.</a:t>
            </a:r>
          </a:p>
          <a:p>
            <a:pPr algn="just"/>
            <a:r>
              <a:rPr lang="lv-LV" sz="1200" i="0" dirty="0">
                <a:solidFill>
                  <a:srgbClr val="4B5C24"/>
                </a:solidFill>
                <a:effectLst/>
              </a:rPr>
              <a:t>XXVII Vispārējo latviešu Dziesmu un XVII Deju Svētku Lielā balva koklētāju ansambļu konkursa finālā piešķirta Babītes Kultūrizglītības ansamblim "Balti" un tā vadītājai Valdai Bagātai.</a:t>
            </a:r>
            <a:endParaRPr lang="en-US" sz="1200" dirty="0">
              <a:solidFill>
                <a:srgbClr val="4B5C24"/>
              </a:solidFill>
            </a:endParaRPr>
          </a:p>
        </p:txBody>
      </p:sp>
      <p:sp>
        <p:nvSpPr>
          <p:cNvPr id="14" name="TextBox 6">
            <a:extLst>
              <a:ext uri="{FF2B5EF4-FFF2-40B4-BE49-F238E27FC236}">
                <a16:creationId xmlns:a16="http://schemas.microsoft.com/office/drawing/2014/main" id="{0EDACECA-41AD-43DE-F6EC-28DFFEE62ABE}"/>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9" name="Attēla vietturis 8">
            <a:extLst>
              <a:ext uri="{FF2B5EF4-FFF2-40B4-BE49-F238E27FC236}">
                <a16:creationId xmlns:a16="http://schemas.microsoft.com/office/drawing/2014/main" id="{9A586E71-1137-C6F9-9F7E-B7091155F3A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5323" b="15323"/>
          <a:stretch>
            <a:fillRect/>
          </a:stretch>
        </p:blipFill>
        <p:spPr/>
      </p:pic>
      <p:pic>
        <p:nvPicPr>
          <p:cNvPr id="23" name="Attēla vietturis 22">
            <a:extLst>
              <a:ext uri="{FF2B5EF4-FFF2-40B4-BE49-F238E27FC236}">
                <a16:creationId xmlns:a16="http://schemas.microsoft.com/office/drawing/2014/main" id="{123EC1B8-BF5B-42BB-F931-A5EE74704F32}"/>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5425" b="15425"/>
          <a:stretch>
            <a:fillRect/>
          </a:stretch>
        </p:blipFill>
        <p:spPr/>
      </p:pic>
      <p:pic>
        <p:nvPicPr>
          <p:cNvPr id="15" name="Attēls 14">
            <a:extLst>
              <a:ext uri="{FF2B5EF4-FFF2-40B4-BE49-F238E27FC236}">
                <a16:creationId xmlns:a16="http://schemas.microsoft.com/office/drawing/2014/main" id="{598C6A3E-E734-B6DE-A118-D686BFCF98CD}"/>
              </a:ext>
            </a:extLst>
          </p:cNvPr>
          <p:cNvPicPr>
            <a:picLocks noChangeAspect="1"/>
          </p:cNvPicPr>
          <p:nvPr/>
        </p:nvPicPr>
        <p:blipFill>
          <a:blip r:embed="rId5"/>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0767A986-69C4-9CB2-57BA-CDBD61288F5F}"/>
              </a:ext>
            </a:extLst>
          </p:cNvPr>
          <p:cNvSpPr txBox="1"/>
          <p:nvPr/>
        </p:nvSpPr>
        <p:spPr>
          <a:xfrm>
            <a:off x="8849223" y="5631504"/>
            <a:ext cx="3170430" cy="253916"/>
          </a:xfrm>
          <a:prstGeom prst="rect">
            <a:avLst/>
          </a:prstGeom>
          <a:noFill/>
        </p:spPr>
        <p:txBody>
          <a:bodyPr wrap="square" rtlCol="0">
            <a:spAutoFit/>
          </a:bodyPr>
          <a:lstStyle/>
          <a:p>
            <a:r>
              <a:rPr lang="lv-LV" sz="1050" dirty="0">
                <a:solidFill>
                  <a:srgbClr val="4B5C24"/>
                </a:solidFill>
              </a:rPr>
              <a:t>Informācija no: marupe.lv, lsm.lv, delfi.lv</a:t>
            </a:r>
          </a:p>
        </p:txBody>
      </p:sp>
      <p:sp>
        <p:nvSpPr>
          <p:cNvPr id="6" name="TextBox 5">
            <a:extLst>
              <a:ext uri="{FF2B5EF4-FFF2-40B4-BE49-F238E27FC236}">
                <a16:creationId xmlns:a16="http://schemas.microsoft.com/office/drawing/2014/main" id="{022144E7-B68F-0D04-4487-BDCAB43CAF46}"/>
              </a:ext>
            </a:extLst>
          </p:cNvPr>
          <p:cNvSpPr txBox="1"/>
          <p:nvPr/>
        </p:nvSpPr>
        <p:spPr>
          <a:xfrm>
            <a:off x="454589" y="6216162"/>
            <a:ext cx="3144629" cy="253916"/>
          </a:xfrm>
          <a:prstGeom prst="rect">
            <a:avLst/>
          </a:prstGeom>
          <a:noFill/>
        </p:spPr>
        <p:txBody>
          <a:bodyPr wrap="square" rtlCol="0">
            <a:spAutoFit/>
          </a:bodyPr>
          <a:lstStyle/>
          <a:p>
            <a:r>
              <a:rPr lang="lv-LV" sz="1050" dirty="0">
                <a:solidFill>
                  <a:srgbClr val="B9D2FF"/>
                </a:solidFill>
              </a:rPr>
              <a:t>Foto: no Valdas Bagātas personīgā arhīva</a:t>
            </a:r>
          </a:p>
        </p:txBody>
      </p:sp>
    </p:spTree>
    <p:extLst>
      <p:ext uri="{BB962C8B-B14F-4D97-AF65-F5344CB8AC3E}">
        <p14:creationId xmlns:p14="http://schemas.microsoft.com/office/powerpoint/2010/main" val="322563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73A86-8147-99DD-A1F0-7DD15B1F87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CA21BA-37FB-EDED-E43A-EE799457D612}"/>
              </a:ext>
            </a:extLst>
          </p:cNvPr>
          <p:cNvSpPr>
            <a:spLocks noGrp="1"/>
          </p:cNvSpPr>
          <p:nvPr>
            <p:ph type="ctrTitle"/>
          </p:nvPr>
        </p:nvSpPr>
        <p:spPr>
          <a:xfrm>
            <a:off x="6352441" y="633903"/>
            <a:ext cx="5197721" cy="1275579"/>
          </a:xfrm>
        </p:spPr>
        <p:txBody>
          <a:bodyPr/>
          <a:lstStyle/>
          <a:p>
            <a:r>
              <a:rPr lang="lv-LV" sz="2800" b="0" i="0" dirty="0">
                <a:solidFill>
                  <a:srgbClr val="4B5C24"/>
                </a:solidFill>
                <a:effectLst/>
              </a:rPr>
              <a:t>Babītes Kultūrizglītības centra koklētāju ansamblis</a:t>
            </a:r>
            <a:r>
              <a:rPr lang="lv-LV" sz="2800" dirty="0"/>
              <a:t> «BALTI»</a:t>
            </a:r>
            <a:endParaRPr lang="en-US" sz="2800" dirty="0"/>
          </a:p>
        </p:txBody>
      </p:sp>
      <p:sp>
        <p:nvSpPr>
          <p:cNvPr id="14" name="TextBox 6">
            <a:extLst>
              <a:ext uri="{FF2B5EF4-FFF2-40B4-BE49-F238E27FC236}">
                <a16:creationId xmlns:a16="http://schemas.microsoft.com/office/drawing/2014/main" id="{A547BABB-C6DA-A617-74B0-2C9B28110401}"/>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1F900CE3-FD6B-DCCD-8A61-E5CCB5B11D84}"/>
              </a:ext>
            </a:extLst>
          </p:cNvPr>
          <p:cNvPicPr>
            <a:picLocks noChangeAspect="1"/>
          </p:cNvPicPr>
          <p:nvPr/>
        </p:nvPicPr>
        <p:blipFill>
          <a:blip r:embed="rId2"/>
          <a:stretch>
            <a:fillRect/>
          </a:stretch>
        </p:blipFill>
        <p:spPr>
          <a:xfrm>
            <a:off x="10143838" y="5972051"/>
            <a:ext cx="2048161" cy="885949"/>
          </a:xfrm>
          <a:prstGeom prst="rect">
            <a:avLst/>
          </a:prstGeom>
        </p:spPr>
      </p:pic>
      <p:pic>
        <p:nvPicPr>
          <p:cNvPr id="21" name="Attēla vietturis 20">
            <a:extLst>
              <a:ext uri="{FF2B5EF4-FFF2-40B4-BE49-F238E27FC236}">
                <a16:creationId xmlns:a16="http://schemas.microsoft.com/office/drawing/2014/main" id="{11E85245-4D57-1B13-91B4-670586C9EAC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5323" b="15323"/>
          <a:stretch>
            <a:fillRect/>
          </a:stretch>
        </p:blipFill>
        <p:spPr/>
      </p:pic>
      <p:pic>
        <p:nvPicPr>
          <p:cNvPr id="26" name="Attēla vietturis 25">
            <a:extLst>
              <a:ext uri="{FF2B5EF4-FFF2-40B4-BE49-F238E27FC236}">
                <a16:creationId xmlns:a16="http://schemas.microsoft.com/office/drawing/2014/main" id="{C7F6491C-CF1A-6E38-5AEB-4F9B1E49423D}"/>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5425" b="15425"/>
          <a:stretch>
            <a:fillRect/>
          </a:stretch>
        </p:blipFill>
        <p:spPr>
          <a:xfrm rot="10800000">
            <a:off x="641350" y="3521075"/>
            <a:ext cx="5197475" cy="2695575"/>
          </a:xfrm>
        </p:spPr>
      </p:pic>
      <p:pic>
        <p:nvPicPr>
          <p:cNvPr id="27" name="Attēla vietturis 23">
            <a:extLst>
              <a:ext uri="{FF2B5EF4-FFF2-40B4-BE49-F238E27FC236}">
                <a16:creationId xmlns:a16="http://schemas.microsoft.com/office/drawing/2014/main" id="{A5ADE1A1-605E-11AB-1359-A3558466E211}"/>
              </a:ext>
            </a:extLst>
          </p:cNvPr>
          <p:cNvPicPr>
            <a:picLocks noChangeAspect="1"/>
          </p:cNvPicPr>
          <p:nvPr/>
        </p:nvPicPr>
        <p:blipFill>
          <a:blip r:embed="rId5">
            <a:extLst>
              <a:ext uri="{28A0092B-C50C-407E-A947-70E740481C1C}">
                <a14:useLocalDpi xmlns:a14="http://schemas.microsoft.com/office/drawing/2010/main" val="0"/>
              </a:ext>
            </a:extLst>
          </a:blip>
          <a:srcRect t="3940" b="3940"/>
          <a:stretch>
            <a:fillRect/>
          </a:stretch>
        </p:blipFill>
        <p:spPr>
          <a:xfrm>
            <a:off x="6352441" y="2252820"/>
            <a:ext cx="5197721" cy="2695699"/>
          </a:xfrm>
          <a:prstGeom prst="rect">
            <a:avLst/>
          </a:prstGeom>
        </p:spPr>
      </p:pic>
      <p:sp>
        <p:nvSpPr>
          <p:cNvPr id="3" name="TextBox 2">
            <a:extLst>
              <a:ext uri="{FF2B5EF4-FFF2-40B4-BE49-F238E27FC236}">
                <a16:creationId xmlns:a16="http://schemas.microsoft.com/office/drawing/2014/main" id="{5A8B4EDE-7927-3F84-2D40-38E925A44FD3}"/>
              </a:ext>
            </a:extLst>
          </p:cNvPr>
          <p:cNvSpPr txBox="1"/>
          <p:nvPr/>
        </p:nvSpPr>
        <p:spPr>
          <a:xfrm>
            <a:off x="459425" y="6224097"/>
            <a:ext cx="3184983" cy="253916"/>
          </a:xfrm>
          <a:prstGeom prst="rect">
            <a:avLst/>
          </a:prstGeom>
          <a:noFill/>
        </p:spPr>
        <p:txBody>
          <a:bodyPr wrap="square" rtlCol="0">
            <a:spAutoFit/>
          </a:bodyPr>
          <a:lstStyle/>
          <a:p>
            <a:r>
              <a:rPr lang="lv-LV" sz="1050" dirty="0">
                <a:solidFill>
                  <a:srgbClr val="B9D2FF"/>
                </a:solidFill>
              </a:rPr>
              <a:t>Foto: no Valdas Bagātas personīgā arhīva</a:t>
            </a:r>
          </a:p>
        </p:txBody>
      </p:sp>
      <p:sp>
        <p:nvSpPr>
          <p:cNvPr id="4" name="TextBox 3">
            <a:extLst>
              <a:ext uri="{FF2B5EF4-FFF2-40B4-BE49-F238E27FC236}">
                <a16:creationId xmlns:a16="http://schemas.microsoft.com/office/drawing/2014/main" id="{AB3C69E2-81C2-FDEB-25B3-09E41B6FB73B}"/>
              </a:ext>
            </a:extLst>
          </p:cNvPr>
          <p:cNvSpPr txBox="1"/>
          <p:nvPr/>
        </p:nvSpPr>
        <p:spPr>
          <a:xfrm>
            <a:off x="6253097" y="4930591"/>
            <a:ext cx="3184983" cy="253916"/>
          </a:xfrm>
          <a:prstGeom prst="rect">
            <a:avLst/>
          </a:prstGeom>
          <a:noFill/>
        </p:spPr>
        <p:txBody>
          <a:bodyPr wrap="square" rtlCol="0">
            <a:spAutoFit/>
          </a:bodyPr>
          <a:lstStyle/>
          <a:p>
            <a:r>
              <a:rPr lang="lv-LV" sz="1050" dirty="0">
                <a:solidFill>
                  <a:srgbClr val="4B5C24"/>
                </a:solidFill>
              </a:rPr>
              <a:t>Foto: no Valdas Bagātas personīgā arhīva</a:t>
            </a:r>
          </a:p>
        </p:txBody>
      </p:sp>
      <p:sp>
        <p:nvSpPr>
          <p:cNvPr id="5" name="TextBox 4">
            <a:extLst>
              <a:ext uri="{FF2B5EF4-FFF2-40B4-BE49-F238E27FC236}">
                <a16:creationId xmlns:a16="http://schemas.microsoft.com/office/drawing/2014/main" id="{602E8B9A-1317-2A2B-9C3E-57B42EE7C395}"/>
              </a:ext>
            </a:extLst>
          </p:cNvPr>
          <p:cNvSpPr txBox="1"/>
          <p:nvPr/>
        </p:nvSpPr>
        <p:spPr>
          <a:xfrm>
            <a:off x="542579" y="3287757"/>
            <a:ext cx="3184983" cy="253916"/>
          </a:xfrm>
          <a:prstGeom prst="rect">
            <a:avLst/>
          </a:prstGeom>
          <a:noFill/>
        </p:spPr>
        <p:txBody>
          <a:bodyPr wrap="square" rtlCol="0">
            <a:spAutoFit/>
          </a:bodyPr>
          <a:lstStyle/>
          <a:p>
            <a:r>
              <a:rPr lang="lv-LV" sz="1050" dirty="0">
                <a:solidFill>
                  <a:srgbClr val="B9D2FF"/>
                </a:solidFill>
              </a:rPr>
              <a:t>Foto: Aivars Liepiņš</a:t>
            </a:r>
          </a:p>
        </p:txBody>
      </p:sp>
    </p:spTree>
    <p:extLst>
      <p:ext uri="{BB962C8B-B14F-4D97-AF65-F5344CB8AC3E}">
        <p14:creationId xmlns:p14="http://schemas.microsoft.com/office/powerpoint/2010/main" val="2142397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5A3DC-990B-772F-CD51-648DB33CB8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C846A-D9B3-2A8E-9960-2A18F33DF4FB}"/>
              </a:ext>
            </a:extLst>
          </p:cNvPr>
          <p:cNvSpPr>
            <a:spLocks noGrp="1"/>
          </p:cNvSpPr>
          <p:nvPr>
            <p:ph type="ctrTitle"/>
          </p:nvPr>
        </p:nvSpPr>
        <p:spPr>
          <a:xfrm>
            <a:off x="6352441" y="633903"/>
            <a:ext cx="5197721" cy="1275579"/>
          </a:xfrm>
        </p:spPr>
        <p:txBody>
          <a:bodyPr/>
          <a:lstStyle/>
          <a:p>
            <a:r>
              <a:rPr lang="lv-LV" sz="2800" b="0" i="0" dirty="0">
                <a:solidFill>
                  <a:srgbClr val="4B5C24"/>
                </a:solidFill>
                <a:effectLst/>
              </a:rPr>
              <a:t>Babītes Kultūrizglītības centra koklētāju ansamblis</a:t>
            </a:r>
            <a:r>
              <a:rPr lang="lv-LV" sz="2800" dirty="0"/>
              <a:t> «BALTI»</a:t>
            </a:r>
            <a:endParaRPr lang="en-US" sz="2800" dirty="0"/>
          </a:p>
        </p:txBody>
      </p:sp>
      <p:sp>
        <p:nvSpPr>
          <p:cNvPr id="14" name="TextBox 6">
            <a:extLst>
              <a:ext uri="{FF2B5EF4-FFF2-40B4-BE49-F238E27FC236}">
                <a16:creationId xmlns:a16="http://schemas.microsoft.com/office/drawing/2014/main" id="{1E0C2B9D-1DFE-117D-5496-7BD8725AF13B}"/>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1EBBA166-FB53-F844-0B2D-279BFDE5F983}"/>
              </a:ext>
            </a:extLst>
          </p:cNvPr>
          <p:cNvPicPr>
            <a:picLocks noChangeAspect="1"/>
          </p:cNvPicPr>
          <p:nvPr/>
        </p:nvPicPr>
        <p:blipFill>
          <a:blip r:embed="rId2"/>
          <a:stretch>
            <a:fillRect/>
          </a:stretch>
        </p:blipFill>
        <p:spPr>
          <a:xfrm>
            <a:off x="10143838" y="5972051"/>
            <a:ext cx="2048161" cy="885949"/>
          </a:xfrm>
          <a:prstGeom prst="rect">
            <a:avLst/>
          </a:prstGeom>
        </p:spPr>
      </p:pic>
      <p:pic>
        <p:nvPicPr>
          <p:cNvPr id="16" name="Attēla vietturis 15">
            <a:extLst>
              <a:ext uri="{FF2B5EF4-FFF2-40B4-BE49-F238E27FC236}">
                <a16:creationId xmlns:a16="http://schemas.microsoft.com/office/drawing/2014/main" id="{4C80555A-85D6-A4D0-A952-F2B8B391E39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875" b="1875"/>
          <a:stretch>
            <a:fillRect/>
          </a:stretch>
        </p:blipFill>
        <p:spPr>
          <a:xfrm>
            <a:off x="2504669" y="3671760"/>
            <a:ext cx="4454186" cy="2858124"/>
          </a:xfrm>
        </p:spPr>
      </p:pic>
      <p:pic>
        <p:nvPicPr>
          <p:cNvPr id="29" name="Attēla vietturis 28">
            <a:extLst>
              <a:ext uri="{FF2B5EF4-FFF2-40B4-BE49-F238E27FC236}">
                <a16:creationId xmlns:a16="http://schemas.microsoft.com/office/drawing/2014/main" id="{ED354790-D6DC-FEC9-5E1C-3683507F1803}"/>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4896" r="4896"/>
          <a:stretch>
            <a:fillRect/>
          </a:stretch>
        </p:blipFill>
        <p:spPr>
          <a:xfrm>
            <a:off x="7446732" y="1985550"/>
            <a:ext cx="2697106" cy="3986501"/>
          </a:xfrm>
        </p:spPr>
      </p:pic>
      <p:pic>
        <p:nvPicPr>
          <p:cNvPr id="30" name="Attēla vietturis 19">
            <a:extLst>
              <a:ext uri="{FF2B5EF4-FFF2-40B4-BE49-F238E27FC236}">
                <a16:creationId xmlns:a16="http://schemas.microsoft.com/office/drawing/2014/main" id="{37BA66BF-64AC-5ECD-5371-53A7D25F1450}"/>
              </a:ext>
            </a:extLst>
          </p:cNvPr>
          <p:cNvPicPr>
            <a:picLocks noChangeAspect="1"/>
          </p:cNvPicPr>
          <p:nvPr/>
        </p:nvPicPr>
        <p:blipFill>
          <a:blip r:embed="rId5">
            <a:extLst>
              <a:ext uri="{28A0092B-C50C-407E-A947-70E740481C1C}">
                <a14:useLocalDpi xmlns:a14="http://schemas.microsoft.com/office/drawing/2010/main" val="0"/>
              </a:ext>
            </a:extLst>
          </a:blip>
          <a:srcRect t="7360" b="7360"/>
          <a:stretch>
            <a:fillRect/>
          </a:stretch>
        </p:blipFill>
        <p:spPr>
          <a:xfrm>
            <a:off x="1273683" y="406818"/>
            <a:ext cx="4468633" cy="2858124"/>
          </a:xfrm>
          <a:prstGeom prst="rect">
            <a:avLst/>
          </a:prstGeom>
        </p:spPr>
      </p:pic>
      <p:sp>
        <p:nvSpPr>
          <p:cNvPr id="3" name="TextBox 2">
            <a:extLst>
              <a:ext uri="{FF2B5EF4-FFF2-40B4-BE49-F238E27FC236}">
                <a16:creationId xmlns:a16="http://schemas.microsoft.com/office/drawing/2014/main" id="{28969C0F-9161-F30D-16E4-36170AAA5A9B}"/>
              </a:ext>
            </a:extLst>
          </p:cNvPr>
          <p:cNvSpPr txBox="1"/>
          <p:nvPr/>
        </p:nvSpPr>
        <p:spPr>
          <a:xfrm>
            <a:off x="3342777" y="6529884"/>
            <a:ext cx="3184983" cy="253916"/>
          </a:xfrm>
          <a:prstGeom prst="rect">
            <a:avLst/>
          </a:prstGeom>
          <a:noFill/>
        </p:spPr>
        <p:txBody>
          <a:bodyPr wrap="square" rtlCol="0">
            <a:spAutoFit/>
          </a:bodyPr>
          <a:lstStyle/>
          <a:p>
            <a:r>
              <a:rPr lang="lv-LV" sz="1050" dirty="0">
                <a:solidFill>
                  <a:srgbClr val="4B5C24"/>
                </a:solidFill>
              </a:rPr>
              <a:t>Foto: Jānis Dzilna</a:t>
            </a:r>
          </a:p>
        </p:txBody>
      </p:sp>
      <p:sp>
        <p:nvSpPr>
          <p:cNvPr id="4" name="TextBox 3">
            <a:extLst>
              <a:ext uri="{FF2B5EF4-FFF2-40B4-BE49-F238E27FC236}">
                <a16:creationId xmlns:a16="http://schemas.microsoft.com/office/drawing/2014/main" id="{9ECFDBE0-6D34-4F6A-77A0-EA69523A7251}"/>
              </a:ext>
            </a:extLst>
          </p:cNvPr>
          <p:cNvSpPr txBox="1"/>
          <p:nvPr/>
        </p:nvSpPr>
        <p:spPr>
          <a:xfrm>
            <a:off x="7358809" y="5970181"/>
            <a:ext cx="3184983" cy="253916"/>
          </a:xfrm>
          <a:prstGeom prst="rect">
            <a:avLst/>
          </a:prstGeom>
          <a:noFill/>
        </p:spPr>
        <p:txBody>
          <a:bodyPr wrap="square" rtlCol="0">
            <a:spAutoFit/>
          </a:bodyPr>
          <a:lstStyle/>
          <a:p>
            <a:r>
              <a:rPr lang="lv-LV" sz="1050" dirty="0">
                <a:solidFill>
                  <a:srgbClr val="4B5C24"/>
                </a:solidFill>
              </a:rPr>
              <a:t>Foto: no Valdas Bagātas personīgā arhīva</a:t>
            </a:r>
          </a:p>
        </p:txBody>
      </p:sp>
      <p:sp>
        <p:nvSpPr>
          <p:cNvPr id="5" name="TextBox 4">
            <a:extLst>
              <a:ext uri="{FF2B5EF4-FFF2-40B4-BE49-F238E27FC236}">
                <a16:creationId xmlns:a16="http://schemas.microsoft.com/office/drawing/2014/main" id="{32A88EB2-3C6A-844E-DDA8-D764437944CD}"/>
              </a:ext>
            </a:extLst>
          </p:cNvPr>
          <p:cNvSpPr txBox="1"/>
          <p:nvPr/>
        </p:nvSpPr>
        <p:spPr>
          <a:xfrm>
            <a:off x="1224168" y="3263524"/>
            <a:ext cx="2175391" cy="415498"/>
          </a:xfrm>
          <a:prstGeom prst="rect">
            <a:avLst/>
          </a:prstGeom>
          <a:noFill/>
        </p:spPr>
        <p:txBody>
          <a:bodyPr wrap="square" rtlCol="0">
            <a:spAutoFit/>
          </a:bodyPr>
          <a:lstStyle/>
          <a:p>
            <a:r>
              <a:rPr lang="lv-LV" sz="1050" dirty="0">
                <a:solidFill>
                  <a:srgbClr val="B9D2FF"/>
                </a:solidFill>
              </a:rPr>
              <a:t>Foto: no Valdas Bagātas personīgā arhīva</a:t>
            </a:r>
          </a:p>
        </p:txBody>
      </p:sp>
    </p:spTree>
    <p:extLst>
      <p:ext uri="{BB962C8B-B14F-4D97-AF65-F5344CB8AC3E}">
        <p14:creationId xmlns:p14="http://schemas.microsoft.com/office/powerpoint/2010/main" val="150679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CC4BD-46B5-61FC-3E9A-595E09696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ED5A3-3250-77AA-AB4D-50BD890AF233}"/>
              </a:ext>
            </a:extLst>
          </p:cNvPr>
          <p:cNvSpPr>
            <a:spLocks noGrp="1"/>
          </p:cNvSpPr>
          <p:nvPr>
            <p:ph type="ctrTitle"/>
          </p:nvPr>
        </p:nvSpPr>
        <p:spPr>
          <a:xfrm>
            <a:off x="3406401" y="446660"/>
            <a:ext cx="5892080" cy="1669681"/>
          </a:xfrm>
        </p:spPr>
        <p:txBody>
          <a:bodyPr/>
          <a:lstStyle/>
          <a:p>
            <a:r>
              <a:rPr lang="lv-LV" sz="2800" b="0" i="0" dirty="0">
                <a:solidFill>
                  <a:srgbClr val="4B5C24"/>
                </a:solidFill>
                <a:effectLst/>
              </a:rPr>
              <a:t>Babītes Mūzikas skolas koklētāju ansamblis </a:t>
            </a:r>
            <a:r>
              <a:rPr lang="lv-LV" sz="2800" dirty="0"/>
              <a:t>«</a:t>
            </a:r>
            <a:r>
              <a:rPr lang="lv-LV" sz="2800" b="0" i="0" dirty="0">
                <a:solidFill>
                  <a:srgbClr val="4B5C24"/>
                </a:solidFill>
                <a:effectLst/>
              </a:rPr>
              <a:t>Dzītariņi</a:t>
            </a:r>
            <a:r>
              <a:rPr lang="lv-LV" sz="2800" dirty="0"/>
              <a:t>»</a:t>
            </a:r>
            <a:endParaRPr lang="en-US" sz="2800" dirty="0"/>
          </a:p>
        </p:txBody>
      </p:sp>
      <p:sp>
        <p:nvSpPr>
          <p:cNvPr id="4" name="TextBox 6">
            <a:extLst>
              <a:ext uri="{FF2B5EF4-FFF2-40B4-BE49-F238E27FC236}">
                <a16:creationId xmlns:a16="http://schemas.microsoft.com/office/drawing/2014/main" id="{3D5F3594-03C3-8C1F-E28B-7C93DC554DCF}"/>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5" name="Attēls 4">
            <a:extLst>
              <a:ext uri="{FF2B5EF4-FFF2-40B4-BE49-F238E27FC236}">
                <a16:creationId xmlns:a16="http://schemas.microsoft.com/office/drawing/2014/main" id="{25CCE4FD-8296-51F8-2AD5-7CA68665A307}"/>
              </a:ext>
            </a:extLst>
          </p:cNvPr>
          <p:cNvPicPr>
            <a:picLocks noChangeAspect="1"/>
          </p:cNvPicPr>
          <p:nvPr/>
        </p:nvPicPr>
        <p:blipFill>
          <a:blip r:embed="rId3"/>
          <a:stretch>
            <a:fillRect/>
          </a:stretch>
        </p:blipFill>
        <p:spPr>
          <a:xfrm>
            <a:off x="10143838" y="5972051"/>
            <a:ext cx="2048161" cy="885949"/>
          </a:xfrm>
          <a:prstGeom prst="rect">
            <a:avLst/>
          </a:prstGeom>
        </p:spPr>
      </p:pic>
      <p:pic>
        <p:nvPicPr>
          <p:cNvPr id="7" name="Attēls 6">
            <a:extLst>
              <a:ext uri="{FF2B5EF4-FFF2-40B4-BE49-F238E27FC236}">
                <a16:creationId xmlns:a16="http://schemas.microsoft.com/office/drawing/2014/main" id="{E412C53B-B9DB-D2B5-B155-8A71AAFAE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497" y="1173924"/>
            <a:ext cx="7691005" cy="5129840"/>
          </a:xfrm>
          <a:prstGeom prst="rect">
            <a:avLst/>
          </a:prstGeom>
        </p:spPr>
      </p:pic>
      <p:sp>
        <p:nvSpPr>
          <p:cNvPr id="3" name="TextBox 2">
            <a:extLst>
              <a:ext uri="{FF2B5EF4-FFF2-40B4-BE49-F238E27FC236}">
                <a16:creationId xmlns:a16="http://schemas.microsoft.com/office/drawing/2014/main" id="{1BE5186B-B0B6-0B7B-BF86-D6304AF33BA8}"/>
              </a:ext>
            </a:extLst>
          </p:cNvPr>
          <p:cNvSpPr txBox="1"/>
          <p:nvPr/>
        </p:nvSpPr>
        <p:spPr>
          <a:xfrm>
            <a:off x="3342776" y="6296375"/>
            <a:ext cx="1892611" cy="261610"/>
          </a:xfrm>
          <a:prstGeom prst="rect">
            <a:avLst/>
          </a:prstGeom>
          <a:noFill/>
        </p:spPr>
        <p:txBody>
          <a:bodyPr wrap="square" rtlCol="0">
            <a:spAutoFit/>
          </a:bodyPr>
          <a:lstStyle/>
          <a:p>
            <a:r>
              <a:rPr lang="lv-LV" sz="1050" dirty="0">
                <a:solidFill>
                  <a:srgbClr val="4B5C24"/>
                </a:solidFill>
              </a:rPr>
              <a:t>Foto: Jānis Porietis</a:t>
            </a:r>
          </a:p>
        </p:txBody>
      </p:sp>
    </p:spTree>
    <p:extLst>
      <p:ext uri="{BB962C8B-B14F-4D97-AF65-F5344CB8AC3E}">
        <p14:creationId xmlns:p14="http://schemas.microsoft.com/office/powerpoint/2010/main" val="806506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5F105-8079-29EF-9C8B-79D9814050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07A6F-4E8B-9F35-B021-9AF594B9CEF0}"/>
              </a:ext>
            </a:extLst>
          </p:cNvPr>
          <p:cNvSpPr>
            <a:spLocks noGrp="1"/>
          </p:cNvSpPr>
          <p:nvPr>
            <p:ph type="ctrTitle"/>
          </p:nvPr>
        </p:nvSpPr>
        <p:spPr>
          <a:xfrm>
            <a:off x="6352441" y="633903"/>
            <a:ext cx="5197721" cy="513579"/>
          </a:xfrm>
        </p:spPr>
        <p:txBody>
          <a:bodyPr/>
          <a:lstStyle/>
          <a:p>
            <a:r>
              <a:rPr lang="lv-LV" dirty="0"/>
              <a:t>Dita Neilande</a:t>
            </a:r>
            <a:endParaRPr lang="en-US" dirty="0"/>
          </a:p>
        </p:txBody>
      </p:sp>
      <p:sp>
        <p:nvSpPr>
          <p:cNvPr id="3" name="Subtitle 2">
            <a:extLst>
              <a:ext uri="{FF2B5EF4-FFF2-40B4-BE49-F238E27FC236}">
                <a16:creationId xmlns:a16="http://schemas.microsoft.com/office/drawing/2014/main" id="{04218FAA-1F6A-C262-25B8-7D31719FE705}"/>
              </a:ext>
            </a:extLst>
          </p:cNvPr>
          <p:cNvSpPr>
            <a:spLocks noGrp="1"/>
          </p:cNvSpPr>
          <p:nvPr>
            <p:ph type="subTitle" idx="1"/>
          </p:nvPr>
        </p:nvSpPr>
        <p:spPr>
          <a:xfrm>
            <a:off x="6352441" y="1147482"/>
            <a:ext cx="5197721" cy="5144364"/>
          </a:xfrm>
        </p:spPr>
        <p:txBody>
          <a:bodyPr anchor="t"/>
          <a:lstStyle/>
          <a:p>
            <a:endParaRPr lang="lv-LV" dirty="0"/>
          </a:p>
          <a:p>
            <a:pPr algn="just"/>
            <a:r>
              <a:rPr lang="lv-LV" b="0" i="0" dirty="0">
                <a:solidFill>
                  <a:srgbClr val="4B5C24"/>
                </a:solidFill>
                <a:effectLst/>
              </a:rPr>
              <a:t>Dita Neilande no 1980.gada līdz šim brīdim ir aktīva dalībniece visos ar kokles spēli saistītos pasākumos – Kokļu dienās, festivālos, salidojumos, kokļu mūzikas koncertos, Vispārējos latviešu dziesmu svētkos, kā arī Rīgas svētkos. Regulāri līdzdarbojas Kokles spēles skolotāju asociācijas darbā. Vadītāja Mārupes Mūzikas un mākslas skolas koklētāju ansamblim “Saules kokles”. No 2007. gada Kokles spēles skolotāja Mārupes Mūzikas un mākslas skolā.</a:t>
            </a:r>
            <a:endParaRPr lang="en-US" dirty="0">
              <a:solidFill>
                <a:srgbClr val="4B5C24"/>
              </a:solidFill>
            </a:endParaRPr>
          </a:p>
        </p:txBody>
      </p:sp>
      <p:pic>
        <p:nvPicPr>
          <p:cNvPr id="24" name="Attēls 23">
            <a:extLst>
              <a:ext uri="{FF2B5EF4-FFF2-40B4-BE49-F238E27FC236}">
                <a16:creationId xmlns:a16="http://schemas.microsoft.com/office/drawing/2014/main" id="{B7BC509B-7A2D-F5FE-E382-1D6B43E482AC}"/>
              </a:ext>
            </a:extLst>
          </p:cNvPr>
          <p:cNvPicPr>
            <a:picLocks noChangeAspect="1"/>
          </p:cNvPicPr>
          <p:nvPr/>
        </p:nvPicPr>
        <p:blipFill>
          <a:blip r:embed="rId3"/>
          <a:stretch>
            <a:fillRect/>
          </a:stretch>
        </p:blipFill>
        <p:spPr>
          <a:xfrm>
            <a:off x="10143838" y="5972051"/>
            <a:ext cx="2048161" cy="885949"/>
          </a:xfrm>
          <a:prstGeom prst="rect">
            <a:avLst/>
          </a:prstGeom>
        </p:spPr>
      </p:pic>
      <p:pic>
        <p:nvPicPr>
          <p:cNvPr id="26" name="Attēla vietturis 25">
            <a:extLst>
              <a:ext uri="{FF2B5EF4-FFF2-40B4-BE49-F238E27FC236}">
                <a16:creationId xmlns:a16="http://schemas.microsoft.com/office/drawing/2014/main" id="{E16DC675-73DA-A6A8-20F6-7202A7AD6BBE}"/>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9034" r="19034"/>
          <a:stretch>
            <a:fillRect/>
          </a:stretch>
        </p:blipFill>
        <p:spPr/>
      </p:pic>
      <p:sp>
        <p:nvSpPr>
          <p:cNvPr id="5" name="Attēla vietturis 4">
            <a:extLst>
              <a:ext uri="{FF2B5EF4-FFF2-40B4-BE49-F238E27FC236}">
                <a16:creationId xmlns:a16="http://schemas.microsoft.com/office/drawing/2014/main" id="{8802A648-456E-1D10-038A-0DE54A3AD389}"/>
              </a:ext>
            </a:extLst>
          </p:cNvPr>
          <p:cNvSpPr>
            <a:spLocks noGrp="1"/>
          </p:cNvSpPr>
          <p:nvPr>
            <p:ph type="pic" sz="quarter" idx="12"/>
          </p:nvPr>
        </p:nvSpPr>
        <p:spPr/>
        <p:txBody>
          <a:bodyPr/>
          <a:lstStyle/>
          <a:p>
            <a:endParaRPr lang="lv-LV"/>
          </a:p>
        </p:txBody>
      </p:sp>
      <p:pic>
        <p:nvPicPr>
          <p:cNvPr id="10" name="Attēla vietturis 9">
            <a:extLst>
              <a:ext uri="{FF2B5EF4-FFF2-40B4-BE49-F238E27FC236}">
                <a16:creationId xmlns:a16="http://schemas.microsoft.com/office/drawing/2014/main" id="{BA7042C2-2980-1857-D1D8-92C6DA8B017D}"/>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5323" b="15323"/>
          <a:stretch>
            <a:fillRect/>
          </a:stretch>
        </p:blipFill>
        <p:spPr>
          <a:xfrm>
            <a:off x="641350" y="633413"/>
            <a:ext cx="5197475" cy="2703512"/>
          </a:xfrm>
        </p:spPr>
      </p:pic>
      <p:sp>
        <p:nvSpPr>
          <p:cNvPr id="4" name="TextBox 3">
            <a:extLst>
              <a:ext uri="{FF2B5EF4-FFF2-40B4-BE49-F238E27FC236}">
                <a16:creationId xmlns:a16="http://schemas.microsoft.com/office/drawing/2014/main" id="{757306C2-9C4D-F105-D60A-2A18A729BD54}"/>
              </a:ext>
            </a:extLst>
          </p:cNvPr>
          <p:cNvSpPr txBox="1"/>
          <p:nvPr/>
        </p:nvSpPr>
        <p:spPr>
          <a:xfrm>
            <a:off x="566760" y="3298195"/>
            <a:ext cx="2983264" cy="253916"/>
          </a:xfrm>
          <a:prstGeom prst="rect">
            <a:avLst/>
          </a:prstGeom>
          <a:noFill/>
        </p:spPr>
        <p:txBody>
          <a:bodyPr wrap="square" rtlCol="0">
            <a:spAutoFit/>
          </a:bodyPr>
          <a:lstStyle/>
          <a:p>
            <a:r>
              <a:rPr lang="lv-LV" sz="1050" dirty="0">
                <a:solidFill>
                  <a:srgbClr val="4B5C24"/>
                </a:solidFill>
              </a:rPr>
              <a:t>Foto: no Ditas Neilandes personīgā arhīva</a:t>
            </a:r>
          </a:p>
        </p:txBody>
      </p:sp>
      <p:sp>
        <p:nvSpPr>
          <p:cNvPr id="6" name="TextBox 5">
            <a:extLst>
              <a:ext uri="{FF2B5EF4-FFF2-40B4-BE49-F238E27FC236}">
                <a16:creationId xmlns:a16="http://schemas.microsoft.com/office/drawing/2014/main" id="{92FC3730-003A-AD0E-3114-BD61071D5EB3}"/>
              </a:ext>
            </a:extLst>
          </p:cNvPr>
          <p:cNvSpPr txBox="1"/>
          <p:nvPr/>
        </p:nvSpPr>
        <p:spPr>
          <a:xfrm>
            <a:off x="3252517" y="6163700"/>
            <a:ext cx="1611664" cy="253916"/>
          </a:xfrm>
          <a:prstGeom prst="rect">
            <a:avLst/>
          </a:prstGeom>
          <a:noFill/>
        </p:spPr>
        <p:txBody>
          <a:bodyPr wrap="square" rtlCol="0">
            <a:spAutoFit/>
          </a:bodyPr>
          <a:lstStyle/>
          <a:p>
            <a:r>
              <a:rPr lang="lv-LV" sz="1050" dirty="0">
                <a:solidFill>
                  <a:srgbClr val="4B5C24"/>
                </a:solidFill>
              </a:rPr>
              <a:t>Foto: jmrmv.lv</a:t>
            </a:r>
          </a:p>
        </p:txBody>
      </p:sp>
      <p:sp>
        <p:nvSpPr>
          <p:cNvPr id="7" name="TextBox 6">
            <a:extLst>
              <a:ext uri="{FF2B5EF4-FFF2-40B4-BE49-F238E27FC236}">
                <a16:creationId xmlns:a16="http://schemas.microsoft.com/office/drawing/2014/main" id="{91F76D3E-2438-E8EE-AA2A-42962190E617}"/>
              </a:ext>
            </a:extLst>
          </p:cNvPr>
          <p:cNvSpPr txBox="1"/>
          <p:nvPr/>
        </p:nvSpPr>
        <p:spPr>
          <a:xfrm>
            <a:off x="538557" y="6161109"/>
            <a:ext cx="1611664" cy="253916"/>
          </a:xfrm>
          <a:prstGeom prst="rect">
            <a:avLst/>
          </a:prstGeom>
          <a:noFill/>
        </p:spPr>
        <p:txBody>
          <a:bodyPr wrap="square" rtlCol="0">
            <a:spAutoFit/>
          </a:bodyPr>
          <a:lstStyle/>
          <a:p>
            <a:r>
              <a:rPr lang="lv-LV" sz="1050" dirty="0">
                <a:solidFill>
                  <a:srgbClr val="4B5C24"/>
                </a:solidFill>
              </a:rPr>
              <a:t>Foto: aprinkis.lv</a:t>
            </a:r>
          </a:p>
        </p:txBody>
      </p:sp>
      <p:sp>
        <p:nvSpPr>
          <p:cNvPr id="8" name="TextBox 7">
            <a:extLst>
              <a:ext uri="{FF2B5EF4-FFF2-40B4-BE49-F238E27FC236}">
                <a16:creationId xmlns:a16="http://schemas.microsoft.com/office/drawing/2014/main" id="{D11BC85F-900F-42E0-5EEF-CA5C41779DA2}"/>
              </a:ext>
            </a:extLst>
          </p:cNvPr>
          <p:cNvSpPr txBox="1"/>
          <p:nvPr/>
        </p:nvSpPr>
        <p:spPr>
          <a:xfrm>
            <a:off x="7879942" y="5718135"/>
            <a:ext cx="3883563" cy="253916"/>
          </a:xfrm>
          <a:prstGeom prst="rect">
            <a:avLst/>
          </a:prstGeom>
          <a:noFill/>
        </p:spPr>
        <p:txBody>
          <a:bodyPr wrap="square" rtlCol="0">
            <a:spAutoFit/>
          </a:bodyPr>
          <a:lstStyle/>
          <a:p>
            <a:r>
              <a:rPr lang="lv-LV" sz="1050" dirty="0">
                <a:solidFill>
                  <a:srgbClr val="4B5C24"/>
                </a:solidFill>
              </a:rPr>
              <a:t>Informācija no: jmrmv.lv, muzikamakslamarupe.edu.lv</a:t>
            </a:r>
          </a:p>
        </p:txBody>
      </p:sp>
      <p:pic>
        <p:nvPicPr>
          <p:cNvPr id="14" name="Attēla vietturis 13">
            <a:extLst>
              <a:ext uri="{FF2B5EF4-FFF2-40B4-BE49-F238E27FC236}">
                <a16:creationId xmlns:a16="http://schemas.microsoft.com/office/drawing/2014/main" id="{F5156D2A-53B1-0ED6-A5D5-F346E7F126A0}"/>
              </a:ext>
            </a:extLst>
          </p:cNvPr>
          <p:cNvPicPr>
            <a:picLocks noGrp="1" noChangeAspect="1"/>
          </p:cNvPicPr>
          <p:nvPr>
            <p:ph type="pic" sz="quarter" idx="11"/>
          </p:nvPr>
        </p:nvPicPr>
        <p:blipFill>
          <a:blip r:embed="rId6"/>
          <a:srcRect l="5656" r="5656"/>
          <a:stretch/>
        </p:blipFill>
        <p:spPr/>
      </p:pic>
    </p:spTree>
    <p:extLst>
      <p:ext uri="{BB962C8B-B14F-4D97-AF65-F5344CB8AC3E}">
        <p14:creationId xmlns:p14="http://schemas.microsoft.com/office/powerpoint/2010/main" val="454617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45F29-255F-5C0B-EAC6-A726EFFEB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5BB200-EDB8-4142-20E2-3A54141BF99B}"/>
              </a:ext>
            </a:extLst>
          </p:cNvPr>
          <p:cNvSpPr>
            <a:spLocks noGrp="1"/>
          </p:cNvSpPr>
          <p:nvPr>
            <p:ph type="ctrTitle"/>
          </p:nvPr>
        </p:nvSpPr>
        <p:spPr/>
        <p:txBody>
          <a:bodyPr/>
          <a:lstStyle/>
          <a:p>
            <a:r>
              <a:rPr lang="lv-LV" sz="2800" b="0" i="0" dirty="0">
                <a:solidFill>
                  <a:srgbClr val="4B5C24"/>
                </a:solidFill>
                <a:effectLst/>
              </a:rPr>
              <a:t>Mārupes Mūzikas un mākslas skolas koklētāju ansamblis</a:t>
            </a:r>
            <a:r>
              <a:rPr lang="lv-LV" sz="2800" dirty="0"/>
              <a:t> «Saules kokles»</a:t>
            </a:r>
            <a:endParaRPr lang="en-US" sz="2800" dirty="0"/>
          </a:p>
        </p:txBody>
      </p:sp>
      <p:sp>
        <p:nvSpPr>
          <p:cNvPr id="18" name="TextBox 6">
            <a:extLst>
              <a:ext uri="{FF2B5EF4-FFF2-40B4-BE49-F238E27FC236}">
                <a16:creationId xmlns:a16="http://schemas.microsoft.com/office/drawing/2014/main" id="{0E818043-9862-65B1-818E-C297AF06EC54}"/>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9" name="Attēls 18">
            <a:extLst>
              <a:ext uri="{FF2B5EF4-FFF2-40B4-BE49-F238E27FC236}">
                <a16:creationId xmlns:a16="http://schemas.microsoft.com/office/drawing/2014/main" id="{20E69A9B-54C4-DD3A-04BF-0E70053A59B5}"/>
              </a:ext>
            </a:extLst>
          </p:cNvPr>
          <p:cNvPicPr>
            <a:picLocks noChangeAspect="1"/>
          </p:cNvPicPr>
          <p:nvPr/>
        </p:nvPicPr>
        <p:blipFill>
          <a:blip r:embed="rId2"/>
          <a:stretch>
            <a:fillRect/>
          </a:stretch>
        </p:blipFill>
        <p:spPr>
          <a:xfrm>
            <a:off x="10143838" y="5972051"/>
            <a:ext cx="2048161" cy="885949"/>
          </a:xfrm>
          <a:prstGeom prst="rect">
            <a:avLst/>
          </a:prstGeom>
        </p:spPr>
      </p:pic>
      <p:pic>
        <p:nvPicPr>
          <p:cNvPr id="14" name="Attēla vietturis 13">
            <a:extLst>
              <a:ext uri="{FF2B5EF4-FFF2-40B4-BE49-F238E27FC236}">
                <a16:creationId xmlns:a16="http://schemas.microsoft.com/office/drawing/2014/main" id="{105FBECF-DC2D-D60C-5B5C-B174082AF89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089" b="1089"/>
          <a:stretch>
            <a:fillRect/>
          </a:stretch>
        </p:blipFill>
        <p:spPr>
          <a:xfrm>
            <a:off x="641838" y="633903"/>
            <a:ext cx="5197475" cy="3813175"/>
          </a:xfrm>
        </p:spPr>
      </p:pic>
      <p:pic>
        <p:nvPicPr>
          <p:cNvPr id="5" name="Attēls 4">
            <a:extLst>
              <a:ext uri="{FF2B5EF4-FFF2-40B4-BE49-F238E27FC236}">
                <a16:creationId xmlns:a16="http://schemas.microsoft.com/office/drawing/2014/main" id="{7B8C5D7B-5611-5629-A948-4464DD934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081369"/>
            <a:ext cx="5187576" cy="3890682"/>
          </a:xfrm>
          <a:prstGeom prst="rect">
            <a:avLst/>
          </a:prstGeom>
        </p:spPr>
      </p:pic>
      <p:sp>
        <p:nvSpPr>
          <p:cNvPr id="3" name="TextBox 2">
            <a:extLst>
              <a:ext uri="{FF2B5EF4-FFF2-40B4-BE49-F238E27FC236}">
                <a16:creationId xmlns:a16="http://schemas.microsoft.com/office/drawing/2014/main" id="{4E77F95A-A4ED-DF1C-193A-391DF9F6058B}"/>
              </a:ext>
            </a:extLst>
          </p:cNvPr>
          <p:cNvSpPr txBox="1"/>
          <p:nvPr/>
        </p:nvSpPr>
        <p:spPr>
          <a:xfrm>
            <a:off x="554265" y="4447078"/>
            <a:ext cx="2862229" cy="415498"/>
          </a:xfrm>
          <a:prstGeom prst="rect">
            <a:avLst/>
          </a:prstGeom>
          <a:noFill/>
        </p:spPr>
        <p:txBody>
          <a:bodyPr wrap="square" rtlCol="0">
            <a:spAutoFit/>
          </a:bodyPr>
          <a:lstStyle/>
          <a:p>
            <a:r>
              <a:rPr lang="lv-LV" sz="1050" dirty="0">
                <a:solidFill>
                  <a:srgbClr val="B9D2FF"/>
                </a:solidFill>
              </a:rPr>
              <a:t>Foto: no Ditas Neilandes personīgā arhīva</a:t>
            </a:r>
          </a:p>
        </p:txBody>
      </p:sp>
    </p:spTree>
    <p:extLst>
      <p:ext uri="{BB962C8B-B14F-4D97-AF65-F5344CB8AC3E}">
        <p14:creationId xmlns:p14="http://schemas.microsoft.com/office/powerpoint/2010/main" val="3980341462"/>
      </p:ext>
    </p:extLst>
  </p:cSld>
  <p:clrMapOvr>
    <a:masterClrMapping/>
  </p:clrMapOvr>
</p:sld>
</file>

<file path=ppt/theme/theme1.xml><?xml version="1.0" encoding="utf-8"?>
<a:theme xmlns:a="http://schemas.openxmlformats.org/drawingml/2006/main" name="Zilā tēma">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75C946AC-398F-41B3-96D3-9A9558AFC636}"/>
    </a:ext>
  </a:extLst>
</a:theme>
</file>

<file path=ppt/theme/theme2.xml><?xml version="1.0" encoding="utf-8"?>
<a:theme xmlns:a="http://schemas.openxmlformats.org/drawingml/2006/main" name="Zaļā tēma">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B8284AA0-9AD5-451D-A4D8-BE126D005C7E}"/>
    </a:ext>
  </a:extLst>
</a:theme>
</file>

<file path=ppt/theme/theme3.xml><?xml version="1.0" encoding="utf-8"?>
<a:theme xmlns:a="http://schemas.openxmlformats.org/drawingml/2006/main" name="Palīgslaidi">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6AFC9A73-0ED4-4FE0-B490-854DD42CA803}"/>
    </a:ext>
  </a:extLst>
</a:theme>
</file>

<file path=ppt/theme/theme4.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Marupe_presentation_template092024</Template>
  <TotalTime>899</TotalTime>
  <Words>1324</Words>
  <Application>Microsoft Office PowerPoint</Application>
  <PresentationFormat>Platekrāna</PresentationFormat>
  <Paragraphs>79</Paragraphs>
  <Slides>17</Slides>
  <Notes>4</Notes>
  <HiddenSlides>0</HiddenSlides>
  <MMClips>0</MMClips>
  <ScaleCrop>false</ScaleCrop>
  <HeadingPairs>
    <vt:vector size="6" baseType="variant">
      <vt:variant>
        <vt:lpstr>Lietotie fonti</vt:lpstr>
      </vt:variant>
      <vt:variant>
        <vt:i4>7</vt:i4>
      </vt:variant>
      <vt:variant>
        <vt:lpstr>Dizains</vt:lpstr>
      </vt:variant>
      <vt:variant>
        <vt:i4>3</vt:i4>
      </vt:variant>
      <vt:variant>
        <vt:lpstr>Slaidu virsraksti</vt:lpstr>
      </vt:variant>
      <vt:variant>
        <vt:i4>17</vt:i4>
      </vt:variant>
    </vt:vector>
  </HeadingPairs>
  <TitlesOfParts>
    <vt:vector size="27" baseType="lpstr">
      <vt:lpstr>Calibri</vt:lpstr>
      <vt:lpstr>Arial</vt:lpstr>
      <vt:lpstr>sora bold</vt:lpstr>
      <vt:lpstr>Times New Roman</vt:lpstr>
      <vt:lpstr>sora regular</vt:lpstr>
      <vt:lpstr>Inter Bold</vt:lpstr>
      <vt:lpstr>Open Sans</vt:lpstr>
      <vt:lpstr>Zilā tēma</vt:lpstr>
      <vt:lpstr>Zaļā tēma</vt:lpstr>
      <vt:lpstr>Palīgslaidi</vt:lpstr>
      <vt:lpstr>PowerPoint prezentācija</vt:lpstr>
      <vt:lpstr>PowerPoint prezentācija</vt:lpstr>
      <vt:lpstr>Valda Bagāta</vt:lpstr>
      <vt:lpstr>Babītes Kultūrizglītības centra koklētāju ansamblis «BALTI»</vt:lpstr>
      <vt:lpstr>Babītes Kultūrizglītības centra koklētāju ansamblis «BALTI»</vt:lpstr>
      <vt:lpstr>Babītes Kultūrizglītības centra koklētāju ansamblis «BALTI»</vt:lpstr>
      <vt:lpstr>Babītes Mūzikas skolas koklētāju ansamblis «Dzītariņi»</vt:lpstr>
      <vt:lpstr>Dita Neilande</vt:lpstr>
      <vt:lpstr>Mārupes Mūzikas un mākslas skolas koklētāju ansamblis «Saules kokles»</vt:lpstr>
      <vt:lpstr>Mārupes Mūzikas un mākslas skolas koklētāju ansamblis «Saules kokles»</vt:lpstr>
      <vt:lpstr>Mārupes Mūzikas un mākslas skolas koklētāju ansamblis «Saules kokles»</vt:lpstr>
      <vt:lpstr>Līga Griķe</vt:lpstr>
      <vt:lpstr>Koncertorganizācijas    «AVE SOL» koklētāju ansamblis «Cantata»</vt:lpstr>
      <vt:lpstr>PowerPoint prezentācija</vt:lpstr>
      <vt:lpstr>Kokles Dziesmu svētkos</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Oskars Krakts</dc:creator>
  <cp:lastModifiedBy>Kristiāns Reinholds Vinniņš</cp:lastModifiedBy>
  <cp:revision>182</cp:revision>
  <dcterms:created xsi:type="dcterms:W3CDTF">2024-09-26T08:42:36Z</dcterms:created>
  <dcterms:modified xsi:type="dcterms:W3CDTF">2025-02-24T12:11:35Z</dcterms:modified>
</cp:coreProperties>
</file>